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fntdata" ContentType="application/x-fontdata"/>
  <Default Extension="png" ContentType="image/png"/>
  <Default Extension="gif" ContentType="image/gif"/>
  <Default Extension="m4v" ContentType="video/mp4"/>
  <Default Extension="mp4" ContentType="video/mp4"/>
  <Default Extension="svg" ContentType="image/svg+xml"/>
  <Default Extension="apng" ContentType="image/apng"/>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Lst>
  <p:notesMasterIdLst>
    <p:notesMasterId r:id="rId27"/>
  </p:notesMasterIdLst>
  <p:sldSz cx="9144000" cy="5143500"/>
  <p:notesSz cx="5143500" cy="9144000"/>
  <p:embeddedFontLst>
    <p:embeddedFont>
      <p:font typeface="Poppins"/>
      <p:boldItalic r:id="rId32"/>
      <p:regular r:id="rId33"/>
      <p:italic r:id="rId34"/>
      <p:bold r:id="rId35"/>
    </p:embeddedFont>
    <p:embeddedFont>
      <p:font typeface="DM Sans"/>
      <p:boldItalic r:id="rId36"/>
      <p:regular r:id="rId37"/>
      <p:italic r:id="rId38"/>
      <p:bold r:id="rId39"/>
    </p:embeddedFont>
    <p:embeddedFont>
      <p:font typeface="DM Mono"/>
      <p:regular r:id="rId40"/>
      <p:italic r:id="rId41"/>
    </p:embeddedFont>
    <p:embeddedFont>
      <p:font typeface="Manrope"/>
      <p:regular r:id="rId42"/>
      <p:bold r:id="rId43"/>
    </p:embeddedFont>
    <p:embeddedFont>
      <p:font typeface="Acme"/>
      <p:regular r:id="rId44"/>
    </p:embeddedFont>
  </p:embeddedFontLst>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notesMaster" Target="notesMasters/notesMaster1.xml"/><Relationship Id="rId28" Type="http://schemas.openxmlformats.org/officeDocument/2006/relationships/presProps" Target="presProps.xml"/><Relationship Id="rId29" Type="http://schemas.openxmlformats.org/officeDocument/2006/relationships/viewProps" Target="viewProps.xml"/><Relationship Id="rId30" Type="http://schemas.openxmlformats.org/officeDocument/2006/relationships/theme" Target="theme/theme1.xml"/><Relationship Id="rId31" Type="http://schemas.openxmlformats.org/officeDocument/2006/relationships/tableStyles" Target="tableStyles.xml"/><Relationship Id="rId32" Type="http://schemas.openxmlformats.org/officeDocument/2006/relationships/font" Target="fonts/Poppins-boldItalic.fntdata"/><Relationship Id="rId33" Type="http://schemas.openxmlformats.org/officeDocument/2006/relationships/font" Target="fonts/Poppins-regular.fntdata"/><Relationship Id="rId34" Type="http://schemas.openxmlformats.org/officeDocument/2006/relationships/font" Target="fonts/Poppins-italic.fntdata"/><Relationship Id="rId35" Type="http://schemas.openxmlformats.org/officeDocument/2006/relationships/font" Target="fonts/Poppins-bold.fntdata"/><Relationship Id="rId36" Type="http://schemas.openxmlformats.org/officeDocument/2006/relationships/font" Target="fonts/DMSans-boldItalic.fntdata"/><Relationship Id="rId37" Type="http://schemas.openxmlformats.org/officeDocument/2006/relationships/font" Target="fonts/DMSans-regular.fntdata"/><Relationship Id="rId38" Type="http://schemas.openxmlformats.org/officeDocument/2006/relationships/font" Target="fonts/DMSans-italic.fntdata"/><Relationship Id="rId39" Type="http://schemas.openxmlformats.org/officeDocument/2006/relationships/font" Target="fonts/DMSans-bold.fntdata"/><Relationship Id="rId40" Type="http://schemas.openxmlformats.org/officeDocument/2006/relationships/font" Target="fonts/DMMono-regular.fntdata"/><Relationship Id="rId41" Type="http://schemas.openxmlformats.org/officeDocument/2006/relationships/font" Target="fonts/DMMono-italic.fntdata"/><Relationship Id="rId42" Type="http://schemas.openxmlformats.org/officeDocument/2006/relationships/font" Target="fonts/Manrope-regular.fntdata"/><Relationship Id="rId43" Type="http://schemas.openxmlformats.org/officeDocument/2006/relationships/font" Target="fonts/Manrope-bold.fntdata"/><Relationship Id="rId44" Type="http://schemas.openxmlformats.org/officeDocument/2006/relationships/font" Target="fonts/Acme-regular.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0" Type="http://schemas.openxmlformats.org/officeDocument/2006/relationships/hyperlink" Target="https://pitch.com?utm_medium=product-presentation&amp;utm_source=powerpoint-export&amp;utm_campaign=bottom_bar_cta&amp;utm_content=0edbd915-f03b-4fef-a389-d75e83b1562e&amp;utm_term=PDF-PPTX-lastslide" TargetMode="External"/><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image" Target="../media/image-1-3.png"/><Relationship Id="rId4" Type="http://schemas.openxmlformats.org/officeDocument/2006/relationships/image" Target="../media/image-1-4.svg"/><Relationship Id="rId5" Type="http://schemas.openxmlformats.org/officeDocument/2006/relationships/image" Target="../media/image-1-5.png"/><Relationship Id="rId6" Type="http://schemas.openxmlformats.org/officeDocument/2006/relationships/image" Target="../media/image-1-6.png"/><Relationship Id="rId7" Type="http://schemas.openxmlformats.org/officeDocument/2006/relationships/image" Target="../media/image-1-7.png"/><Relationship Id="rId8" Type="http://schemas.openxmlformats.org/officeDocument/2006/relationships/image" Target="../media/image-1-8.png"/><Relationship Id="rId9" Type="http://schemas.openxmlformats.org/officeDocument/2006/relationships/image" Target="../media/image-1-9.svg"/><Relationship Id="rId11" Type="http://schemas.openxmlformats.org/officeDocument/2006/relationships/slideLayout" Target="../slideLayouts/slideLayout1.xml"/><Relationship Id="rId1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4" Type="http://schemas.openxmlformats.org/officeDocument/2006/relationships/hyperlink" Target="https://pitch.com?utm_medium=product-presentation&amp;utm_source=powerpoint-export&amp;utm_campaign=bottom_bar_cta&amp;utm_content=0edbd915-f03b-4fef-a389-d75e83b1562e&amp;utm_term=PDF-PPTX-lastslide" TargetMode="External"/><Relationship Id="rId1" Type="http://schemas.openxmlformats.org/officeDocument/2006/relationships/image" Target="../media/image-10-1.png"/><Relationship Id="rId2" Type="http://schemas.openxmlformats.org/officeDocument/2006/relationships/image" Target="../media/image-10-2.png"/><Relationship Id="rId3" Type="http://schemas.openxmlformats.org/officeDocument/2006/relationships/image" Target="../media/image-10-3.svg"/><Relationship Id="rId5" Type="http://schemas.openxmlformats.org/officeDocument/2006/relationships/slideLayout" Target="../slideLayouts/slideLayout1.xml"/><Relationship Id="rId6"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hyperlink" Target="https://pitch.com?utm_medium=product-presentation&amp;utm_source=powerpoint-export&amp;utm_campaign=bottom_bar_cta&amp;utm_content=0edbd915-f03b-4fef-a389-d75e83b1562e&amp;utm_term=PDF-PPTX-lastslide" TargetMode="External"/><Relationship Id="rId1" Type="http://schemas.openxmlformats.org/officeDocument/2006/relationships/image" Target="../media/image-11-1.png"/><Relationship Id="rId2" Type="http://schemas.openxmlformats.org/officeDocument/2006/relationships/image" Target="../media/image-11-2.svg"/><Relationship Id="rId4" Type="http://schemas.openxmlformats.org/officeDocument/2006/relationships/slideLayout" Target="../slideLayouts/slideLayout1.xml"/><Relationship Id="rId5"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hyperlink" Target="https://pitch.com?utm_medium=product-presentation&amp;utm_source=powerpoint-export&amp;utm_campaign=bottom_bar_cta&amp;utm_content=0edbd915-f03b-4fef-a389-d75e83b1562e&amp;utm_term=PDF-PPTX-lastslide" TargetMode="External"/><Relationship Id="rId1" Type="http://schemas.openxmlformats.org/officeDocument/2006/relationships/image" Target="../media/image-12-1.png"/><Relationship Id="rId2" Type="http://schemas.openxmlformats.org/officeDocument/2006/relationships/image" Target="../media/image-12-2.svg"/><Relationship Id="rId4" Type="http://schemas.openxmlformats.org/officeDocument/2006/relationships/slideLayout" Target="../slideLayouts/slideLayout1.xml"/><Relationship Id="rId5"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hyperlink" Target="https://pitch.com?utm_medium=product-presentation&amp;utm_source=powerpoint-export&amp;utm_campaign=bottom_bar_cta&amp;utm_content=0edbd915-f03b-4fef-a389-d75e83b1562e&amp;utm_term=PDF-PPTX-lastslide" TargetMode="External"/><Relationship Id="rId1" Type="http://schemas.openxmlformats.org/officeDocument/2006/relationships/image" Target="../media/image-13-1.png"/><Relationship Id="rId2" Type="http://schemas.openxmlformats.org/officeDocument/2006/relationships/image" Target="../media/image-13-2.svg"/><Relationship Id="rId4" Type="http://schemas.openxmlformats.org/officeDocument/2006/relationships/slideLayout" Target="../slideLayouts/slideLayout1.xml"/><Relationship Id="rId5"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5" Type="http://schemas.openxmlformats.org/officeDocument/2006/relationships/hyperlink" Target="https://pitch.com?utm_medium=product-presentation&amp;utm_source=powerpoint-export&amp;utm_campaign=bottom_bar_cta&amp;utm_content=0edbd915-f03b-4fef-a389-d75e83b1562e&amp;utm_term=PDF-PPTX-lastslide" TargetMode="External"/><Relationship Id="rId1" Type="http://schemas.openxmlformats.org/officeDocument/2006/relationships/image" Target="../media/image-14-1.png"/><Relationship Id="rId2" Type="http://schemas.openxmlformats.org/officeDocument/2006/relationships/image" Target="../media/image-14-2.png"/><Relationship Id="rId3" Type="http://schemas.openxmlformats.org/officeDocument/2006/relationships/image" Target="../media/image-14-3.png"/><Relationship Id="rId4" Type="http://schemas.openxmlformats.org/officeDocument/2006/relationships/image" Target="../media/image-14-4.png"/><Relationship Id="rId5" Type="http://schemas.openxmlformats.org/officeDocument/2006/relationships/image" Target="../media/image-14-5.svg"/><Relationship Id="rId6" Type="http://schemas.openxmlformats.org/officeDocument/2006/relationships/image" Target="../media/image-14-6.png"/><Relationship Id="rId7" Type="http://schemas.openxmlformats.org/officeDocument/2006/relationships/image" Target="../media/image-14-7.svg"/><Relationship Id="rId8" Type="http://schemas.openxmlformats.org/officeDocument/2006/relationships/image" Target="../media/image-14-8.png"/><Relationship Id="rId9" Type="http://schemas.openxmlformats.org/officeDocument/2006/relationships/image" Target="../media/image-14-9.svg"/><Relationship Id="rId10" Type="http://schemas.openxmlformats.org/officeDocument/2006/relationships/image" Target="../media/image-14-10.png"/><Relationship Id="rId11" Type="http://schemas.openxmlformats.org/officeDocument/2006/relationships/image" Target="../media/image-14-11.svg"/><Relationship Id="rId12" Type="http://schemas.openxmlformats.org/officeDocument/2006/relationships/image" Target="../media/image-14-12.png"/><Relationship Id="rId13" Type="http://schemas.openxmlformats.org/officeDocument/2006/relationships/image" Target="../media/image-14-13.svg"/><Relationship Id="rId14" Type="http://schemas.openxmlformats.org/officeDocument/2006/relationships/image" Target="../media/image-14-14.png"/><Relationship Id="rId15" Type="http://schemas.openxmlformats.org/officeDocument/2006/relationships/image" Target="../media/image-14-14.png"/><Relationship Id="rId16" Type="http://schemas.openxmlformats.org/officeDocument/2006/relationships/image" Target="../media/image-14-14.png"/><Relationship Id="rId17" Type="http://schemas.openxmlformats.org/officeDocument/2006/relationships/image" Target="../media/image-14-14.png"/><Relationship Id="rId18" Type="http://schemas.openxmlformats.org/officeDocument/2006/relationships/image" Target="../media/image-14-18.png"/><Relationship Id="rId19" Type="http://schemas.openxmlformats.org/officeDocument/2006/relationships/image" Target="../media/image-14-19.svg"/><Relationship Id="rId20" Type="http://schemas.openxmlformats.org/officeDocument/2006/relationships/image" Target="../media/image-14-20.png"/><Relationship Id="rId21" Type="http://schemas.openxmlformats.org/officeDocument/2006/relationships/image" Target="../media/image-14-21.png"/><Relationship Id="rId22" Type="http://schemas.openxmlformats.org/officeDocument/2006/relationships/image" Target="../media/image-14-22.png"/><Relationship Id="rId23" Type="http://schemas.openxmlformats.org/officeDocument/2006/relationships/image" Target="../media/image-14-23.png"/><Relationship Id="rId24" Type="http://schemas.openxmlformats.org/officeDocument/2006/relationships/image" Target="../media/image-14-24.png"/><Relationship Id="rId25" Type="http://schemas.openxmlformats.org/officeDocument/2006/relationships/image" Target="../media/image-14-25.png"/><Relationship Id="rId26" Type="http://schemas.openxmlformats.org/officeDocument/2006/relationships/image" Target="../media/image-14-26.svg"/><Relationship Id="rId27" Type="http://schemas.openxmlformats.org/officeDocument/2006/relationships/image" Target="../media/image-14-27.png"/><Relationship Id="rId28" Type="http://schemas.openxmlformats.org/officeDocument/2006/relationships/image" Target="../media/image-14-28.svg"/><Relationship Id="rId29" Type="http://schemas.openxmlformats.org/officeDocument/2006/relationships/image" Target="../media/image-14-29.png"/><Relationship Id="rId30" Type="http://schemas.openxmlformats.org/officeDocument/2006/relationships/image" Target="../media/image-14-14.png"/><Relationship Id="rId31" Type="http://schemas.openxmlformats.org/officeDocument/2006/relationships/image" Target="../media/image-14-14.png"/><Relationship Id="rId32" Type="http://schemas.openxmlformats.org/officeDocument/2006/relationships/image" Target="../media/image-14-14.png"/><Relationship Id="rId33" Type="http://schemas.openxmlformats.org/officeDocument/2006/relationships/image" Target="../media/image-14-33.png"/><Relationship Id="rId34" Type="http://schemas.openxmlformats.org/officeDocument/2006/relationships/image" Target="../media/image-14-34.svg"/><Relationship Id="rId36" Type="http://schemas.openxmlformats.org/officeDocument/2006/relationships/slideLayout" Target="../slideLayouts/slideLayout1.xml"/><Relationship Id="rId37"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8" Type="http://schemas.openxmlformats.org/officeDocument/2006/relationships/hyperlink" Target="https://pitch.com?utm_medium=product-presentation&amp;utm_source=powerpoint-export&amp;utm_campaign=bottom_bar_cta&amp;utm_content=0edbd915-f03b-4fef-a389-d75e83b1562e&amp;utm_term=PDF-PPTX-lastslide" TargetMode="External"/><Relationship Id="rId1" Type="http://schemas.openxmlformats.org/officeDocument/2006/relationships/image" Target="../media/image-15-1.png"/><Relationship Id="rId2" Type="http://schemas.openxmlformats.org/officeDocument/2006/relationships/image" Target="../media/image-15-2.svg"/><Relationship Id="rId3" Type="http://schemas.openxmlformats.org/officeDocument/2006/relationships/image" Target="../media/image-15-3.png"/><Relationship Id="rId4" Type="http://schemas.openxmlformats.org/officeDocument/2006/relationships/image" Target="../media/image-15-4.png"/><Relationship Id="rId5" Type="http://schemas.openxmlformats.org/officeDocument/2006/relationships/image" Target="../media/image-15-5.svg"/><Relationship Id="rId6" Type="http://schemas.openxmlformats.org/officeDocument/2006/relationships/image" Target="../media/image-15-6.png"/><Relationship Id="rId7" Type="http://schemas.openxmlformats.org/officeDocument/2006/relationships/image" Target="../media/image-15-7.svg"/><Relationship Id="rId9" Type="http://schemas.openxmlformats.org/officeDocument/2006/relationships/slideLayout" Target="../slideLayouts/slideLayout1.xml"/><Relationship Id="rId10"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0" Type="http://schemas.openxmlformats.org/officeDocument/2006/relationships/hyperlink" Target="https://pitch.com?utm_medium=product-presentation&amp;utm_source=powerpoint-export&amp;utm_campaign=bottom_bar_cta&amp;utm_content=0edbd915-f03b-4fef-a389-d75e83b1562e&amp;utm_term=PDF-PPTX-lastslide" TargetMode="External"/><Relationship Id="rId1" Type="http://schemas.openxmlformats.org/officeDocument/2006/relationships/image" Target="../media/image-16-1.png"/><Relationship Id="rId2" Type="http://schemas.openxmlformats.org/officeDocument/2006/relationships/image" Target="../media/image-16-2.png"/><Relationship Id="rId3" Type="http://schemas.openxmlformats.org/officeDocument/2006/relationships/image" Target="../media/image-16-3.png"/><Relationship Id="rId4" Type="http://schemas.openxmlformats.org/officeDocument/2006/relationships/image" Target="../media/image-16-4.svg"/><Relationship Id="rId5" Type="http://schemas.openxmlformats.org/officeDocument/2006/relationships/image" Target="../media/image-16-5.png"/><Relationship Id="rId6" Type="http://schemas.openxmlformats.org/officeDocument/2006/relationships/image" Target="../media/image-16-6.svg"/><Relationship Id="rId7" Type="http://schemas.openxmlformats.org/officeDocument/2006/relationships/image" Target="../media/image-16-7.png"/><Relationship Id="rId8" Type="http://schemas.openxmlformats.org/officeDocument/2006/relationships/image" Target="../media/image-16-8.png"/><Relationship Id="rId9" Type="http://schemas.openxmlformats.org/officeDocument/2006/relationships/image" Target="../media/image-16-9.svg"/><Relationship Id="rId11" Type="http://schemas.openxmlformats.org/officeDocument/2006/relationships/slideLayout" Target="../slideLayouts/slideLayout1.xml"/><Relationship Id="rId1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2" Type="http://schemas.openxmlformats.org/officeDocument/2006/relationships/hyperlink" Target="https://pitch.com?utm_medium=product-presentation&amp;utm_source=powerpoint-export&amp;utm_campaign=bottom_bar_cta&amp;utm_content=0edbd915-f03b-4fef-a389-d75e83b1562e&amp;utm_term=PDF-PPTX-lastslide" TargetMode="External"/><Relationship Id="rId1" Type="http://schemas.openxmlformats.org/officeDocument/2006/relationships/image" Target="../media/image-17-1.png"/><Relationship Id="rId2" Type="http://schemas.openxmlformats.org/officeDocument/2006/relationships/image" Target="../media/image-17-2.png"/><Relationship Id="rId3" Type="http://schemas.openxmlformats.org/officeDocument/2006/relationships/image" Target="../media/image-17-1.png"/><Relationship Id="rId4" Type="http://schemas.openxmlformats.org/officeDocument/2006/relationships/image" Target="../media/image-17-4.png"/><Relationship Id="rId5" Type="http://schemas.openxmlformats.org/officeDocument/2006/relationships/image" Target="../media/image-17-5.png"/><Relationship Id="rId6" Type="http://schemas.openxmlformats.org/officeDocument/2006/relationships/image" Target="../media/image-17-6.png"/><Relationship Id="rId7" Type="http://schemas.openxmlformats.org/officeDocument/2006/relationships/image" Target="../media/image-17-7.png"/><Relationship Id="rId8" Type="http://schemas.openxmlformats.org/officeDocument/2006/relationships/image" Target="../media/image-17-8.apng"/><Relationship Id="rId9" Type="http://schemas.openxmlformats.org/officeDocument/2006/relationships/image" Target="../media/image-17-9.png"/><Relationship Id="rId10" Type="http://schemas.openxmlformats.org/officeDocument/2006/relationships/image" Target="../media/image-17-10.png"/><Relationship Id="rId11" Type="http://schemas.openxmlformats.org/officeDocument/2006/relationships/image" Target="../media/image-17-11.svg"/><Relationship Id="rId13" Type="http://schemas.openxmlformats.org/officeDocument/2006/relationships/slideLayout" Target="../slideLayouts/slideLayout1.xml"/><Relationship Id="rId1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8" Type="http://schemas.openxmlformats.org/officeDocument/2006/relationships/hyperlink" Target="https://pitch.com?utm_medium=product-presentation&amp;utm_source=powerpoint-export&amp;utm_campaign=bottom_bar_cta&amp;utm_content=0edbd915-f03b-4fef-a389-d75e83b1562e&amp;utm_term=PDF-PPTX-lastslide" TargetMode="External"/><Relationship Id="rId1" Type="http://schemas.openxmlformats.org/officeDocument/2006/relationships/image" Target="../media/image-18-1.png"/><Relationship Id="rId2" Type="http://schemas.openxmlformats.org/officeDocument/2006/relationships/image" Target="../media/image-18-2.png"/><Relationship Id="rId3" Type="http://schemas.openxmlformats.org/officeDocument/2006/relationships/image" Target="../media/image-18-3.svg"/><Relationship Id="rId4" Type="http://schemas.openxmlformats.org/officeDocument/2006/relationships/image" Target="../media/image-18-4.png"/><Relationship Id="rId5" Type="http://schemas.openxmlformats.org/officeDocument/2006/relationships/image" Target="../media/image-18-5.apng"/><Relationship Id="rId6" Type="http://schemas.openxmlformats.org/officeDocument/2006/relationships/image" Target="../media/image-18-6.png"/><Relationship Id="rId7" Type="http://schemas.openxmlformats.org/officeDocument/2006/relationships/image" Target="../media/image-18-7.svg"/><Relationship Id="rId9" Type="http://schemas.openxmlformats.org/officeDocument/2006/relationships/slideLayout" Target="../slideLayouts/slideLayout1.xml"/><Relationship Id="rId10"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7" Type="http://schemas.openxmlformats.org/officeDocument/2006/relationships/hyperlink" Target="https://pitch.com?utm_medium=product-presentation&amp;utm_source=powerpoint-export&amp;utm_campaign=bottom_bar_cta&amp;utm_content=0edbd915-f03b-4fef-a389-d75e83b1562e&amp;utm_term=PDF-PPTX-lastslide" TargetMode="External"/><Relationship Id="rId1" Type="http://schemas.openxmlformats.org/officeDocument/2006/relationships/image" Target="../media/image-19-1.png"/><Relationship Id="rId2" Type="http://schemas.openxmlformats.org/officeDocument/2006/relationships/image" Target="../media/image-19-1.png"/><Relationship Id="rId3" Type="http://schemas.openxmlformats.org/officeDocument/2006/relationships/image" Target="../media/image-19-3.png"/><Relationship Id="rId4" Type="http://schemas.openxmlformats.org/officeDocument/2006/relationships/image" Target="../media/image-19-4.png"/><Relationship Id="rId5" Type="http://schemas.openxmlformats.org/officeDocument/2006/relationships/image" Target="../media/image-19-5.png"/><Relationship Id="rId6" Type="http://schemas.openxmlformats.org/officeDocument/2006/relationships/image" Target="../media/image-19-6.svg"/><Relationship Id="rId7" Type="http://schemas.openxmlformats.org/officeDocument/2006/relationships/image" Target="../media/image-19-7.png"/><Relationship Id="rId8" Type="http://schemas.openxmlformats.org/officeDocument/2006/relationships/image" Target="../media/image-19-8.svg"/><Relationship Id="rId9" Type="http://schemas.openxmlformats.org/officeDocument/2006/relationships/image" Target="../media/image-19-9.png"/><Relationship Id="rId10" Type="http://schemas.openxmlformats.org/officeDocument/2006/relationships/image" Target="../media/image-19-10.svg"/><Relationship Id="rId11" Type="http://schemas.openxmlformats.org/officeDocument/2006/relationships/image" Target="../media/image-19-11.png"/><Relationship Id="rId12" Type="http://schemas.openxmlformats.org/officeDocument/2006/relationships/image" Target="../media/image-19-12.svg"/><Relationship Id="rId13" Type="http://schemas.openxmlformats.org/officeDocument/2006/relationships/image" Target="../media/image-19-13.png"/><Relationship Id="rId14" Type="http://schemas.openxmlformats.org/officeDocument/2006/relationships/image" Target="../media/image-19-14.apng"/><Relationship Id="rId15" Type="http://schemas.openxmlformats.org/officeDocument/2006/relationships/image" Target="../media/image-19-15.png"/><Relationship Id="rId16" Type="http://schemas.openxmlformats.org/officeDocument/2006/relationships/image" Target="../media/image-19-16.svg"/><Relationship Id="rId18" Type="http://schemas.openxmlformats.org/officeDocument/2006/relationships/slideLayout" Target="../slideLayouts/slideLayout1.xml"/><Relationship Id="rId19"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1" Type="http://schemas.openxmlformats.org/officeDocument/2006/relationships/hyperlink" Target="https://pitch.com?utm_medium=product-presentation&amp;utm_source=powerpoint-export&amp;utm_campaign=bottom_bar_cta&amp;utm_content=0edbd915-f03b-4fef-a389-d75e83b1562e&amp;utm_term=PDF-PPTX-lastslide" TargetMode="External"/><Relationship Id="rId1" Type="http://schemas.openxmlformats.org/officeDocument/2006/relationships/image" Target="../media/image-2-1.png"/><Relationship Id="rId2" Type="http://schemas.openxmlformats.org/officeDocument/2006/relationships/image" Target="../media/image-2-2.svg"/><Relationship Id="rId3" Type="http://schemas.openxmlformats.org/officeDocument/2006/relationships/image" Target="../media/image-2-3.png"/><Relationship Id="rId4" Type="http://schemas.openxmlformats.org/officeDocument/2006/relationships/image" Target="../media/image-2-4.svg"/><Relationship Id="rId5" Type="http://schemas.openxmlformats.org/officeDocument/2006/relationships/image" Target="../media/image-2-5.png"/><Relationship Id="rId6" Type="http://schemas.openxmlformats.org/officeDocument/2006/relationships/image" Target="../media/image-2-6.png"/><Relationship Id="rId7" Type="http://schemas.openxmlformats.org/officeDocument/2006/relationships/image" Target="../media/image-2-7.png"/><Relationship Id="rId8" Type="http://schemas.openxmlformats.org/officeDocument/2006/relationships/image" Target="../media/image-2-8.png"/><Relationship Id="rId9" Type="http://schemas.openxmlformats.org/officeDocument/2006/relationships/image" Target="../media/image-2-9.png"/><Relationship Id="rId10" Type="http://schemas.openxmlformats.org/officeDocument/2006/relationships/image" Target="../media/image-2-10.svg"/><Relationship Id="rId12" Type="http://schemas.openxmlformats.org/officeDocument/2006/relationships/slideLayout" Target="../slideLayouts/slideLayout1.xml"/><Relationship Id="rId1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4" Type="http://schemas.openxmlformats.org/officeDocument/2006/relationships/hyperlink" Target="https://pitch.com?utm_medium=product-presentation&amp;utm_source=powerpoint-export&amp;utm_campaign=bottom_bar_cta&amp;utm_content=0edbd915-f03b-4fef-a389-d75e83b1562e&amp;utm_term=PDF-PPTX-lastslide" TargetMode="External"/><Relationship Id="rId1" Type="http://schemas.openxmlformats.org/officeDocument/2006/relationships/image" Target="../media/image-20-1.png"/><Relationship Id="rId2" Type="http://schemas.openxmlformats.org/officeDocument/2006/relationships/image" Target="../media/image-20-1.png"/><Relationship Id="rId3" Type="http://schemas.openxmlformats.org/officeDocument/2006/relationships/image" Target="../media/image-20-3.png"/><Relationship Id="rId4" Type="http://schemas.openxmlformats.org/officeDocument/2006/relationships/image" Target="../media/image-20-4.png"/><Relationship Id="rId5" Type="http://schemas.openxmlformats.org/officeDocument/2006/relationships/image" Target="../media/image-20-5.png"/><Relationship Id="rId6" Type="http://schemas.openxmlformats.org/officeDocument/2006/relationships/image" Target="../media/image-20-6.png"/><Relationship Id="rId7" Type="http://schemas.openxmlformats.org/officeDocument/2006/relationships/image" Target="../media/image-20-7.apng"/><Relationship Id="rId8" Type="http://schemas.openxmlformats.org/officeDocument/2006/relationships/image" Target="../media/image-20-8.apng"/><Relationship Id="rId9" Type="http://schemas.openxmlformats.org/officeDocument/2006/relationships/image" Target="../media/image-20-9.png"/><Relationship Id="rId10" Type="http://schemas.openxmlformats.org/officeDocument/2006/relationships/image" Target="../media/image-20-9.png"/><Relationship Id="rId11" Type="http://schemas.openxmlformats.org/officeDocument/2006/relationships/image" Target="../media/image-20-9.png"/><Relationship Id="rId12" Type="http://schemas.openxmlformats.org/officeDocument/2006/relationships/image" Target="../media/image-20-12.png"/><Relationship Id="rId13" Type="http://schemas.openxmlformats.org/officeDocument/2006/relationships/image" Target="../media/image-20-13.svg"/><Relationship Id="rId15" Type="http://schemas.openxmlformats.org/officeDocument/2006/relationships/slideLayout" Target="../slideLayouts/slideLayout1.xml"/><Relationship Id="rId16"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2" Type="http://schemas.openxmlformats.org/officeDocument/2006/relationships/hyperlink" Target="https://pitch.com?utm_medium=product-presentation&amp;utm_source=powerpoint-export&amp;utm_campaign=bottom_bar_cta&amp;utm_content=0edbd915-f03b-4fef-a389-d75e83b1562e&amp;utm_term=PDF-PPTX-lastslide" TargetMode="External"/><Relationship Id="rId1" Type="http://schemas.openxmlformats.org/officeDocument/2006/relationships/image" Target="../media/image-21-1.png"/><Relationship Id="rId2" Type="http://schemas.openxmlformats.org/officeDocument/2006/relationships/image" Target="../media/image-21-2.png"/><Relationship Id="rId3" Type="http://schemas.openxmlformats.org/officeDocument/2006/relationships/image" Target="../media/image-21-1.png"/><Relationship Id="rId4" Type="http://schemas.openxmlformats.org/officeDocument/2006/relationships/image" Target="../media/image-21-1.png"/><Relationship Id="rId5" Type="http://schemas.openxmlformats.org/officeDocument/2006/relationships/image" Target="../media/image-21-5.png"/><Relationship Id="rId6" Type="http://schemas.openxmlformats.org/officeDocument/2006/relationships/image" Target="../media/image-21-6.png"/><Relationship Id="rId7" Type="http://schemas.openxmlformats.org/officeDocument/2006/relationships/image" Target="../media/image-21-7.svg"/><Relationship Id="rId8" Type="http://schemas.openxmlformats.org/officeDocument/2006/relationships/image" Target="../media/image-21-8.png"/><Relationship Id="rId9" Type="http://schemas.openxmlformats.org/officeDocument/2006/relationships/image" Target="../media/image-21-9.png"/><Relationship Id="rId10" Type="http://schemas.openxmlformats.org/officeDocument/2006/relationships/image" Target="../media/image-21-10.png"/><Relationship Id="rId11" Type="http://schemas.openxmlformats.org/officeDocument/2006/relationships/image" Target="../media/image-21-11.svg"/><Relationship Id="rId13" Type="http://schemas.openxmlformats.org/officeDocument/2006/relationships/slideLayout" Target="../slideLayouts/slideLayout1.xml"/><Relationship Id="rId14"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hyperlink" Target="https://pitch.com?utm_medium=product-presentation&amp;utm_source=powerpoint-export&amp;utm_campaign=bottom_bar_cta&amp;utm_content=0edbd915-f03b-4fef-a389-d75e83b1562e&amp;utm_term=PDF-PPTX-lastslide" TargetMode="External"/><Relationship Id="rId1" Type="http://schemas.openxmlformats.org/officeDocument/2006/relationships/image" Target="../media/image-22-1.png"/><Relationship Id="rId2" Type="http://schemas.openxmlformats.org/officeDocument/2006/relationships/image" Target="../media/image-22-2.svg"/><Relationship Id="rId4" Type="http://schemas.openxmlformats.org/officeDocument/2006/relationships/slideLayout" Target="../slideLayouts/slideLayout1.xml"/><Relationship Id="rId5"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hyperlink" Target="https://pitch.com?utm_medium=product-presentation&amp;utm_source=powerpoint-export&amp;utm_campaign=bottom_bar_cta&amp;utm_content=0edbd915-f03b-4fef-a389-d75e83b1562e&amp;utm_term=PDF-PPTX-lastslide" TargetMode="External"/><Relationship Id="rId1" Type="http://schemas.openxmlformats.org/officeDocument/2006/relationships/image" Target="../media/image-23-1.png"/><Relationship Id="rId2" Type="http://schemas.openxmlformats.org/officeDocument/2006/relationships/image" Target="../media/image-23-2.svg"/><Relationship Id="rId4" Type="http://schemas.openxmlformats.org/officeDocument/2006/relationships/slideLayout" Target="../slideLayouts/slideLayout1.xml"/><Relationship Id="rId5"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5" Type="http://schemas.openxmlformats.org/officeDocument/2006/relationships/hyperlink" Target="https://pitch.com?utm_medium=product-presentation&amp;utm_source=powerpoint-export&amp;utm_campaign=bottom_bar_cta&amp;utm_content=0edbd915-f03b-4fef-a389-d75e83b1562e&amp;utm_term=PDF-PPTX-lastslide" TargetMode="External"/><Relationship Id="rId1" Type="http://schemas.openxmlformats.org/officeDocument/2006/relationships/image" Target="../media/image-24-1.png"/><Relationship Id="rId2" Type="http://schemas.openxmlformats.org/officeDocument/2006/relationships/image" Target="../media/image-24-2.jpeg"/><Relationship Id="rId3" Type="http://schemas.openxmlformats.org/officeDocument/2006/relationships/image" Target="../media/image-24-3.png"/><Relationship Id="rId4" Type="http://schemas.openxmlformats.org/officeDocument/2006/relationships/image" Target="../media/image-24-4.svg"/><Relationship Id="rId6" Type="http://schemas.openxmlformats.org/officeDocument/2006/relationships/slideLayout" Target="../slideLayouts/slideLayout1.xml"/><Relationship Id="rId7"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3" Type="http://schemas.openxmlformats.org/officeDocument/2006/relationships/hyperlink" Target="https://pitch.com/?utm_medium=product-presentation&amp;utm_source=powerpoint-export&amp;utm_campaign=last_slide&amp;utm_content=" TargetMode="External"/><Relationship Id="rId1" Type="http://schemas.openxmlformats.org/officeDocument/2006/relationships/image" Target="../media/image-25-1.png"/><Relationship Id="rId2" Type="http://schemas.openxmlformats.org/officeDocument/2006/relationships/image" Target="../media/image-25-2.png"/><Relationship Id="rId4" Type="http://schemas.openxmlformats.org/officeDocument/2006/relationships/slideLayout" Target="../slideLayouts/slideLayout1.xml"/><Relationship Id="rId5" Type="http://schemas.openxmlformats.org/officeDocument/2006/relationships/notesSlide" Target="../notesSlides/notesSlide25.xml"/></Relationships>
</file>

<file path=ppt/slides/_rels/slide3.xml.rels><?xml version="1.0" encoding="UTF-8" standalone="yes"?>
<Relationships xmlns="http://schemas.openxmlformats.org/package/2006/relationships"><Relationship Id="rId4" Type="http://schemas.openxmlformats.org/officeDocument/2006/relationships/hyperlink" Target="https://pitch.com?utm_medium=product-presentation&amp;utm_source=powerpoint-export&amp;utm_campaign=bottom_bar_cta&amp;utm_content=0edbd915-f03b-4fef-a389-d75e83b1562e&amp;utm_term=PDF-PPTX-lastslide" TargetMode="External"/><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svg"/><Relationship Id="rId5" Type="http://schemas.openxmlformats.org/officeDocument/2006/relationships/slideLayout" Target="../slideLayouts/slideLayout1.xml"/><Relationship Id="rId6"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hyperlink" Target="https://pitch.com?utm_medium=product-presentation&amp;utm_source=powerpoint-export&amp;utm_campaign=bottom_bar_cta&amp;utm_content=0edbd915-f03b-4fef-a389-d75e83b1562e&amp;utm_term=PDF-PPTX-lastslide" TargetMode="External"/><Relationship Id="rId1" Type="http://schemas.openxmlformats.org/officeDocument/2006/relationships/image" Target="../media/image-4-1.png"/><Relationship Id="rId2" Type="http://schemas.openxmlformats.org/officeDocument/2006/relationships/image" Target="../media/image-4-2.svg"/><Relationship Id="rId4" Type="http://schemas.openxmlformats.org/officeDocument/2006/relationships/slideLayout" Target="../slideLayouts/slideLayout1.xml"/><Relationship Id="rId5"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6" Type="http://schemas.openxmlformats.org/officeDocument/2006/relationships/hyperlink" Target="https://pitch.com?utm_medium=product-presentation&amp;utm_source=powerpoint-export&amp;utm_campaign=bottom_bar_cta&amp;utm_content=0edbd915-f03b-4fef-a389-d75e83b1562e&amp;utm_term=PDF-PPTX-lastslide" TargetMode="External"/><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image" Target="../media/image-5-5.svg"/><Relationship Id="rId7" Type="http://schemas.openxmlformats.org/officeDocument/2006/relationships/slideLayout" Target="../slideLayouts/slideLayout1.xml"/><Relationship Id="rId8"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hyperlink" Target="https://drive.google.com/file/d/1YuQBbD2NQo6DYJrQJbXZvY2zshfTlVx_/view?usp=sharing" TargetMode="External"/><Relationship Id="rId7" Type="http://schemas.openxmlformats.org/officeDocument/2006/relationships/hyperlink" Target="https://pitch.com?utm_medium=product-presentation&amp;utm_source=powerpoint-export&amp;utm_campaign=bottom_bar_cta&amp;utm_content=0edbd915-f03b-4fef-a389-d75e83b1562e&amp;utm_term=PDF-PPTX-lastslide" TargetMode="External"/><Relationship Id="rId2" Type="http://schemas.openxmlformats.org/officeDocument/2006/relationships/image" Target="../media/image-6-1.png"/><Relationship Id="rId3" Type="http://schemas.openxmlformats.org/officeDocument/2006/relationships/image" Target="../media/image-6-2.png"/><Relationship Id="rId4" Type="http://schemas.openxmlformats.org/officeDocument/2006/relationships/image" Target="../media/image-6-3.png"/><Relationship Id="rId5" Type="http://schemas.openxmlformats.org/officeDocument/2006/relationships/image" Target="../media/image-6-4.png"/><Relationship Id="rId6" Type="http://schemas.openxmlformats.org/officeDocument/2006/relationships/image" Target="../media/image-6-5.svg"/><Relationship Id="rId8" Type="http://schemas.openxmlformats.org/officeDocument/2006/relationships/slideLayout" Target="../slideLayouts/slideLayout1.xml"/><Relationship Id="rId9"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hyperlink" Target="https://docs.google.com/spreadsheets/d/14NS6fmgpxm91F98Cthiq0JdLAeCHz1Oay10DONzWVik/edit?usp=sharing" TargetMode="External"/><Relationship Id="rId4" Type="http://schemas.openxmlformats.org/officeDocument/2006/relationships/hyperlink" Target="https://pitch.com?utm_medium=product-presentation&amp;utm_source=powerpoint-export&amp;utm_campaign=bottom_bar_cta&amp;utm_content=0edbd915-f03b-4fef-a389-d75e83b1562e&amp;utm_term=PDF-PPTX-lastslide" TargetMode="External"/><Relationship Id="rId2" Type="http://schemas.openxmlformats.org/officeDocument/2006/relationships/image" Target="../media/image-7-1.png"/><Relationship Id="rId3" Type="http://schemas.openxmlformats.org/officeDocument/2006/relationships/image" Target="../media/image-7-2.svg"/><Relationship Id="rId5" Type="http://schemas.openxmlformats.org/officeDocument/2006/relationships/slideLayout" Target="../slideLayouts/slideLayout1.xml"/><Relationship Id="rId6"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hyperlink" Target="https://pitch.com?utm_medium=product-presentation&amp;utm_source=powerpoint-export&amp;utm_campaign=bottom_bar_cta&amp;utm_content=0edbd915-f03b-4fef-a389-d75e83b1562e&amp;utm_term=PDF-PPTX-lastslide" TargetMode="External"/><Relationship Id="rId1" Type="http://schemas.openxmlformats.org/officeDocument/2006/relationships/image" Target="../media/image-8-1.png"/><Relationship Id="rId2" Type="http://schemas.openxmlformats.org/officeDocument/2006/relationships/image" Target="../media/image-8-2.svg"/><Relationship Id="rId4" Type="http://schemas.openxmlformats.org/officeDocument/2006/relationships/slideLayout" Target="../slideLayouts/slideLayout1.xml"/><Relationship Id="rId5"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6" Type="http://schemas.openxmlformats.org/officeDocument/2006/relationships/hyperlink" Target="https://pitch.com?utm_medium=product-presentation&amp;utm_source=powerpoint-export&amp;utm_campaign=bottom_bar_cta&amp;utm_content=0edbd915-f03b-4fef-a389-d75e83b1562e&amp;utm_term=PDF-PPTX-lastslide" TargetMode="External"/><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image" Target="../media/image-9-3.png"/><Relationship Id="rId4" Type="http://schemas.openxmlformats.org/officeDocument/2006/relationships/image" Target="../media/image-9-4.png"/><Relationship Id="rId5" Type="http://schemas.openxmlformats.org/officeDocument/2006/relationships/image" Target="../media/image-9-5.svg"/><Relationship Id="rId7" Type="http://schemas.openxmlformats.org/officeDocument/2006/relationships/slideLayout" Target="../slideLayouts/slideLayout1.xml"/><Relationship Id="rId8"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solidFill>
          <a:srgbClr val="F4F4F4"/>
        </a:solidFill>
      </p:bgPr>
    </p:bg>
    <p:spTree>
      <p:nvGrpSpPr>
        <p:cNvPr id="1" name=""/>
        <p:cNvGrpSpPr/>
        <p:nvPr/>
      </p:nvGrpSpPr>
      <p:grpSpPr>
        <a:xfrm>
          <a:off x="0" y="0"/>
          <a:ext cx="0" cy="0"/>
          <a:chOff x="0" y="0"/>
          <a:chExt cx="0" cy="0"/>
        </a:xfrm>
      </p:grpSpPr>
      <p:pic>
        <p:nvPicPr>
          <p:cNvPr id="3" name="Image 0" descr="https://images.unsplash.com/photo-1624953187665-7d41d0ade16e?crop=entropy&amp;cs=tinysrgb&amp;fit=max&amp;fm=jpg&amp;ixid=M3wyMTIyMnwwfDF8c2VhcmNofDI3fHxwZXJzb25hbCUyMGZpbmFuY2V8ZW58MHx8fHwxNzE2MzgzMjkzfDA&amp;ixlib=rb-4.0.3&amp;q=80&amp;w=1080">    </p:cNvPr>
          <p:cNvPicPr>
            <a:picLocks noChangeAspect="1"/>
          </p:cNvPicPr>
          <p:nvPr/>
        </p:nvPicPr>
        <p:blipFill>
          <a:blip r:embed="rId1">
            <a:alphaModFix amt="55000"/>
            <a:blur rad="150"/>
          </a:blip>
          <a:srcRect l="0" r="0" t="7733" b="7733"/>
          <a:stretch/>
        </p:blipFill>
        <p:spPr>
          <a:xfrm>
            <a:off x="0" y="0"/>
            <a:ext cx="9144000" cy="5143500"/>
          </a:xfrm>
          <a:prstGeom prst="rect">
            <a:avLst/>
          </a:prstGeom>
          <a:effectLst>
            <a:blur rad="190500" grow="1"/>
          </a:effectLst>
        </p:spPr>
      </p:pic>
      <p:sp>
        <p:nvSpPr>
          <p:cNvPr id="4" name="Text 0"/>
          <p:cNvSpPr/>
          <p:nvPr/>
        </p:nvSpPr>
        <p:spPr>
          <a:xfrm>
            <a:off x="150209" y="2462488"/>
            <a:ext cx="6035080" cy="222845"/>
          </a:xfrm>
          <a:prstGeom prst="rect">
            <a:avLst/>
          </a:prstGeom>
          <a:noFill/>
          <a:ln/>
        </p:spPr>
        <p:txBody>
          <a:bodyPr wrap="square" lIns="0" tIns="0" rIns="0" bIns="0" rtlCol="0" anchor="t"/>
          <a:lstStyle/>
          <a:p>
            <a:pPr algn="l">
              <a:lnSpc>
                <a:spcPts val="1755"/>
              </a:lnSpc>
            </a:pPr>
            <a:r>
              <a:rPr lang="en-US" sz="1400" b="1" spc="-24" kern="0" dirty="0">
                <a:solidFill>
                  <a:srgbClr val="000000"/>
                </a:solidFill>
                <a:latin typeface="DM Sans" pitchFamily="34" charset="0"/>
                <a:ea typeface="DM Sans" pitchFamily="34" charset="-122"/>
                <a:cs typeface="DM Sans" pitchFamily="34" charset="-120"/>
              </a:rPr>
              <a:t>To optimize </a:t>
            </a:r>
            <a:pPr algn="l">
              <a:lnSpc>
                <a:spcPts val="1755"/>
              </a:lnSpc>
            </a:pPr>
            <a:r>
              <a:rPr lang="en-US" sz="1400" b="1" spc="-24" kern="0" dirty="0">
                <a:solidFill>
                  <a:srgbClr val="000000"/>
                </a:solidFill>
                <a:latin typeface="DM Sans" pitchFamily="34" charset="0"/>
                <a:ea typeface="DM Sans" pitchFamily="34" charset="-122"/>
                <a:cs typeface="DM Sans" pitchFamily="34" charset="-120"/>
              </a:rPr>
              <a:t>Loan Assist</a:t>
            </a:r>
            <a:pPr algn="l">
              <a:lnSpc>
                <a:spcPts val="1755"/>
              </a:lnSpc>
            </a:pPr>
            <a:r>
              <a:rPr lang="en-US" sz="1400" b="1" spc="-24" kern="0" dirty="0">
                <a:solidFill>
                  <a:srgbClr val="000000"/>
                </a:solidFill>
                <a:latin typeface="DM Sans" pitchFamily="34" charset="0"/>
                <a:ea typeface="DM Sans" pitchFamily="34" charset="-122"/>
                <a:cs typeface="DM Sans" pitchFamily="34" charset="-120"/>
              </a:rPr>
              <a:t> for maximum user satisfaction and business value</a:t>
            </a:r>
            <a:endParaRPr lang="en-US" sz="1350" dirty="0"/>
          </a:p>
        </p:txBody>
      </p:sp>
      <p:sp>
        <p:nvSpPr>
          <p:cNvPr id="5" name="Text 1"/>
          <p:cNvSpPr/>
          <p:nvPr/>
        </p:nvSpPr>
        <p:spPr>
          <a:xfrm>
            <a:off x="1502658" y="1843302"/>
            <a:ext cx="3684538" cy="259060"/>
          </a:xfrm>
          <a:prstGeom prst="rect">
            <a:avLst/>
          </a:prstGeom>
          <a:noFill/>
          <a:ln/>
        </p:spPr>
        <p:txBody>
          <a:bodyPr wrap="square" lIns="0" tIns="0" rIns="0" bIns="0" rtlCol="0" anchor="t"/>
          <a:lstStyle/>
          <a:p>
            <a:pPr algn="l">
              <a:lnSpc>
                <a:spcPts val="2040"/>
              </a:lnSpc>
            </a:pPr>
            <a:r>
              <a:rPr lang="en-US" sz="2400" b="1" spc="120" kern="0" dirty="0">
                <a:solidFill>
                  <a:srgbClr val="000000"/>
                </a:solidFill>
                <a:latin typeface="DM Sans" pitchFamily="34" charset="0"/>
                <a:ea typeface="DM Sans" pitchFamily="34" charset="-122"/>
                <a:cs typeface="DM Sans" pitchFamily="34" charset="-120"/>
              </a:rPr>
              <a:t>PRODUCT TEARDOWN</a:t>
            </a:r>
            <a:endParaRPr lang="en-US" sz="2400" dirty="0"/>
          </a:p>
        </p:txBody>
      </p:sp>
      <p:pic>
        <p:nvPicPr>
          <p:cNvPr id="6" name="Image 1" descr="https://pitch-assets-ccb95893-de3f-4266-973c-20049231b248.s3.eu-west-1.amazonaws.com/0a779831-3d67-47bd-af11-084c6ef62ee4?pitch-bytes=21567&amp;pitch-content-type=image%2Fjpeg">    </p:cNvPr>
          <p:cNvPicPr>
            <a:picLocks noChangeAspect="1"/>
          </p:cNvPicPr>
          <p:nvPr/>
        </p:nvPicPr>
        <p:blipFill>
          <a:blip r:embed="rId2"/>
          <a:srcRect l="0" r="0" t="0" b="0"/>
          <a:stretch/>
        </p:blipFill>
        <p:spPr>
          <a:xfrm>
            <a:off x="-3426" y="3955"/>
            <a:ext cx="984265" cy="588400"/>
          </a:xfrm>
          <a:prstGeom prst="rect">
            <a:avLst/>
          </a:prstGeom>
        </p:spPr>
      </p:pic>
      <p:sp>
        <p:nvSpPr>
          <p:cNvPr id="7" name="Text 2"/>
          <p:cNvSpPr/>
          <p:nvPr/>
        </p:nvSpPr>
        <p:spPr>
          <a:xfrm>
            <a:off x="957755" y="4508850"/>
            <a:ext cx="1388566" cy="247650"/>
          </a:xfrm>
          <a:prstGeom prst="rect">
            <a:avLst/>
          </a:prstGeom>
          <a:noFill/>
          <a:ln/>
        </p:spPr>
        <p:txBody>
          <a:bodyPr wrap="none" lIns="0" tIns="0" rIns="0" bIns="0" rtlCol="0" anchor="t">
            <a:spAutoFit/>
          </a:bodyPr>
          <a:lstStyle/>
          <a:p>
            <a:pPr algn="l">
              <a:lnSpc>
                <a:spcPts val="1950"/>
              </a:lnSpc>
            </a:pPr>
            <a:r>
              <a:rPr lang="en-US" sz="1500" b="1" spc="-24" kern="0" dirty="0">
                <a:solidFill>
                  <a:srgbClr val="000000"/>
                </a:solidFill>
                <a:latin typeface="DM Sans" pitchFamily="34" charset="0"/>
                <a:ea typeface="DM Sans" pitchFamily="34" charset="-122"/>
                <a:cs typeface="DM Sans" pitchFamily="34" charset="-120"/>
              </a:rPr>
              <a:t>Prasanjit Sahoo</a:t>
            </a:r>
            <a:endParaRPr lang="en-US" sz="1500" dirty="0"/>
          </a:p>
        </p:txBody>
      </p:sp>
      <p:pic>
        <p:nvPicPr>
          <p:cNvPr id="8" name="Image 2" descr="https://asset.brandfetch.io/idQnKKlwh6/idfEQuPTGe.svg">    </p:cNvPr>
          <p:cNvPicPr>
            <a:picLocks noChangeAspect="1"/>
          </p:cNvPicPr>
          <p:nvPr/>
        </p:nvPicPr>
        <p:blipFill>
          <a:blip r:embed="rId3">
            <a:extLst>
              <a:ext uri="{96DAC541-7B7A-43D3-8B79-37D633B846F1}">
                <asvg:svgBlip xmlns:asvg="http://schemas.microsoft.com/office/drawing/2016/SVG/main" r:embed="rId4"/>
              </a:ext>
            </a:extLst>
          </a:blip>
          <a:srcRect l="0" r="79903" t="0" b="0"/>
          <a:stretch/>
        </p:blipFill>
        <p:spPr>
          <a:xfrm>
            <a:off x="475488" y="666008"/>
            <a:ext cx="541685" cy="1347705"/>
          </a:xfrm>
          <a:prstGeom prst="rect">
            <a:avLst/>
          </a:prstGeom>
        </p:spPr>
      </p:pic>
      <p:sp>
        <p:nvSpPr>
          <p:cNvPr id="9" name="Text 3"/>
          <p:cNvSpPr/>
          <p:nvPr/>
        </p:nvSpPr>
        <p:spPr>
          <a:xfrm>
            <a:off x="3519145" y="4504209"/>
            <a:ext cx="1319808" cy="247650"/>
          </a:xfrm>
          <a:prstGeom prst="rect">
            <a:avLst/>
          </a:prstGeom>
          <a:noFill/>
          <a:ln/>
        </p:spPr>
        <p:txBody>
          <a:bodyPr wrap="none" lIns="0" tIns="0" rIns="0" bIns="0" rtlCol="0" anchor="t">
            <a:spAutoFit/>
          </a:bodyPr>
          <a:lstStyle/>
          <a:p>
            <a:pPr algn="l">
              <a:lnSpc>
                <a:spcPts val="1950"/>
              </a:lnSpc>
            </a:pPr>
            <a:r>
              <a:rPr lang="en-US" sz="1500" b="1" spc="-24" kern="0" dirty="0">
                <a:solidFill>
                  <a:srgbClr val="000000"/>
                </a:solidFill>
                <a:latin typeface="DM Sans" pitchFamily="34" charset="0"/>
                <a:ea typeface="DM Sans" pitchFamily="34" charset="-122"/>
                <a:cs typeface="DM Sans" pitchFamily="34" charset="-120"/>
              </a:rPr>
              <a:t>Simran Mishra </a:t>
            </a:r>
            <a:endParaRPr lang="en-US" sz="1500" dirty="0"/>
          </a:p>
        </p:txBody>
      </p:sp>
      <p:pic>
        <p:nvPicPr>
          <p:cNvPr id="10" name="Image 3" descr="https://pitch-assets-ccb95893-de3f-4266-973c-20049231b248.s3.eu-west-1.amazonaws.com/ce637281-c6ee-412a-8537-40b61263e4cb?pitch-bytes=145184&amp;pitch-content-type=image%2Fpng">    </p:cNvPr>
          <p:cNvPicPr>
            <a:picLocks noChangeAspect="1"/>
          </p:cNvPicPr>
          <p:nvPr/>
        </p:nvPicPr>
        <p:blipFill>
          <a:blip r:embed="rId5"/>
          <a:srcRect l="0" r="0" t="0" b="0"/>
          <a:stretch/>
        </p:blipFill>
        <p:spPr>
          <a:xfrm rot="5400000">
            <a:off x="5416657" y="1451967"/>
            <a:ext cx="4526035" cy="2238375"/>
          </a:xfrm>
          <a:prstGeom prst="rect">
            <a:avLst/>
          </a:prstGeom>
          <a:effectLst>
            <a:outerShdw sx="100000" sy="100000" kx="0" ky="0" algn="bl" rotWithShape="0" blurRad="406400" dist="50800" dir="5400000">
              <a:srgbClr val="000000">
                <a:alpha val="40000"/>
              </a:srgbClr>
            </a:outerShdw>
          </a:effectLst>
        </p:spPr>
      </p:pic>
      <p:pic>
        <p:nvPicPr>
          <p:cNvPr id="11" name="Image 4" descr="https://pitch-assets-ccb95893-de3f-4266-973c-20049231b248.s3.eu-west-1.amazonaws.com/ed782aa5-ecee-4482-94cc-c3c485619abe?pitch-bytes=37978&amp;pitch-content-type=image%2Fjpeg">    </p:cNvPr>
          <p:cNvPicPr>
            <a:picLocks noChangeAspect="1"/>
          </p:cNvPicPr>
          <p:nvPr/>
        </p:nvPicPr>
        <p:blipFill>
          <a:blip r:embed="rId6"/>
          <a:srcRect l="0" r="0" t="0" b="686"/>
          <a:stretch/>
        </p:blipFill>
        <p:spPr>
          <a:xfrm>
            <a:off x="6666613" y="389848"/>
            <a:ext cx="2028825" cy="4362450"/>
          </a:xfrm>
          <a:prstGeom prst="rect">
            <a:avLst/>
          </a:prstGeom>
        </p:spPr>
      </p:pic>
      <p:pic>
        <p:nvPicPr>
          <p:cNvPr id="12" name="Image 5" descr="https://pitch-assets-ccb95893-de3f-4266-973c-20049231b248.s3.eu-west-1.amazonaws.com/8ead80e4-7c45-4aaa-bd10-1961e3560c71?pitch-bytes=3089&amp;pitch-content-type=image%2Fpng">    </p:cNvPr>
          <p:cNvPicPr>
            <a:picLocks noChangeAspect="1"/>
          </p:cNvPicPr>
          <p:nvPr/>
        </p:nvPicPr>
        <p:blipFill>
          <a:blip r:embed="rId7"/>
          <a:srcRect l="0" r="0" t="0" b="0"/>
          <a:stretch/>
        </p:blipFill>
        <p:spPr>
          <a:xfrm>
            <a:off x="7134316" y="311198"/>
            <a:ext cx="1092855" cy="202178"/>
          </a:xfrm>
          <a:prstGeom prst="rect">
            <a:avLst/>
          </a:prstGeom>
        </p:spPr>
      </p:pic>
      <p:sp>
        <p:nvSpPr>
          <p:cNvPr id="13" name="Text 4"/>
          <p:cNvSpPr/>
          <p:nvPr/>
        </p:nvSpPr>
        <p:spPr>
          <a:xfrm>
            <a:off x="1013115" y="1121646"/>
            <a:ext cx="4669879" cy="428625"/>
          </a:xfrm>
          <a:prstGeom prst="rect">
            <a:avLst/>
          </a:prstGeom>
          <a:noFill/>
          <a:ln/>
        </p:spPr>
        <p:txBody>
          <a:bodyPr wrap="none" lIns="0" tIns="0" rIns="0" bIns="0" rtlCol="0" anchor="t">
            <a:spAutoFit/>
          </a:bodyPr>
          <a:lstStyle/>
          <a:p>
            <a:pPr algn="l">
              <a:lnSpc>
                <a:spcPts val="3375"/>
              </a:lnSpc>
            </a:pPr>
            <a:r>
              <a:rPr lang="en-US" sz="2800" b="1" spc="-36" kern="0" dirty="0">
                <a:solidFill>
                  <a:srgbClr val="2C2C2C">
                    <a:alpha val="67000"/>
                  </a:srgbClr>
                </a:solidFill>
                <a:latin typeface="Poppins" pitchFamily="34" charset="0"/>
                <a:ea typeface="Poppins" pitchFamily="34" charset="-122"/>
                <a:cs typeface="Poppins" pitchFamily="34" charset="-120"/>
              </a:rPr>
              <a:t>Spring Money - Loan Assist</a:t>
            </a:r>
            <a:endParaRPr lang="en-US" sz="2813" dirty="0"/>
          </a:p>
        </p:txBody>
      </p:sp>
      <p:sp>
        <p:nvSpPr>
          <p:cNvPr id="14" name="Text 5"/>
          <p:cNvSpPr/>
          <p:nvPr/>
        </p:nvSpPr>
        <p:spPr>
          <a:xfrm>
            <a:off x="1197706" y="3122309"/>
            <a:ext cx="3377208" cy="428625"/>
          </a:xfrm>
          <a:prstGeom prst="rect">
            <a:avLst/>
          </a:prstGeom>
          <a:noFill/>
          <a:ln/>
        </p:spPr>
        <p:txBody>
          <a:bodyPr wrap="none" lIns="0" tIns="0" rIns="0" bIns="0" rtlCol="0" anchor="t">
            <a:spAutoFit/>
          </a:bodyPr>
          <a:lstStyle/>
          <a:p>
            <a:pPr algn="l">
              <a:lnSpc>
                <a:spcPts val="3375"/>
              </a:lnSpc>
            </a:pPr>
            <a:r>
              <a:rPr lang="en-US" sz="2800" b="1" spc="-36" kern="0" dirty="0">
                <a:solidFill>
                  <a:srgbClr val="000000"/>
                </a:solidFill>
                <a:latin typeface="Poppins" pitchFamily="34" charset="0"/>
                <a:ea typeface="Poppins" pitchFamily="34" charset="-122"/>
                <a:cs typeface="Poppins" pitchFamily="34" charset="-120"/>
              </a:rPr>
              <a:t>User Story Unicorns</a:t>
            </a:r>
            <a:endParaRPr lang="en-US" sz="2813" dirty="0"/>
          </a:p>
        </p:txBody>
      </p:sp>
      <p:pic>
        <p:nvPicPr>
          <p:cNvPr id="15" name="Image 6" descr="https://pitch-assets-ccb95893-de3f-4266-973c-20049231b248.s3.eu-west-1.amazonaws.com/try-pitch-pdf-export-logo.svg">
            <a:hlinkClick r:id="rId10" tooltip=""/>
          </p:cNvPr>
          <p:cNvPicPr>
            <a:picLocks noChangeAspect="1"/>
          </p:cNvPicPr>
          <p:nvPr/>
        </p:nvPicPr>
        <p:blipFill>
          <a:blip r:embed="rId8">
            <a:extLst>
              <a:ext uri="{96DAC541-7B7A-43D3-8B79-37D633B846F1}">
                <asvg:svgBlip xmlns:asvg="http://schemas.microsoft.com/office/drawing/2016/SVG/main" r:embed="rId9"/>
              </a:ext>
            </a:extLst>
          </a:blip>
          <a:srcRect l="0" r="0" t="0" b="0"/>
          <a:stretch/>
        </p:blipFill>
        <p:spPr>
          <a:xfrm>
            <a:off x="136595" y="4803153"/>
            <a:ext cx="515221" cy="227303"/>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solidFill>
          <a:srgbClr val="FFFFFF"/>
        </a:solidFill>
      </p:bgPr>
    </p:bg>
    <p:spTree>
      <p:nvGrpSpPr>
        <p:cNvPr id="1" name=""/>
        <p:cNvGrpSpPr/>
        <p:nvPr/>
      </p:nvGrpSpPr>
      <p:grpSpPr>
        <a:xfrm>
          <a:off x="0" y="0"/>
          <a:ext cx="0" cy="0"/>
          <a:chOff x="0" y="0"/>
          <a:chExt cx="0" cy="0"/>
        </a:xfrm>
      </p:grpSpPr>
      <p:sp>
        <p:nvSpPr>
          <p:cNvPr id="3" name="Text 0"/>
          <p:cNvSpPr/>
          <p:nvPr/>
        </p:nvSpPr>
        <p:spPr>
          <a:xfrm>
            <a:off x="132947" y="129940"/>
            <a:ext cx="3329930" cy="194270"/>
          </a:xfrm>
          <a:prstGeom prst="rect">
            <a:avLst/>
          </a:prstGeom>
          <a:noFill/>
          <a:ln/>
        </p:spPr>
        <p:txBody>
          <a:bodyPr wrap="square" lIns="0" tIns="0" rIns="0" bIns="0" rtlCol="0" anchor="ctr"/>
          <a:lstStyle/>
          <a:p>
            <a:pPr algn="l">
              <a:lnSpc>
                <a:spcPts val="1530"/>
              </a:lnSpc>
            </a:pPr>
            <a:r>
              <a:rPr lang="en-US" sz="1800" b="1" spc="-72" kern="0" dirty="0">
                <a:solidFill>
                  <a:srgbClr val="000000"/>
                </a:solidFill>
                <a:latin typeface="Poppins" pitchFamily="34" charset="0"/>
                <a:ea typeface="Poppins" pitchFamily="34" charset="-122"/>
                <a:cs typeface="Poppins" pitchFamily="34" charset="-120"/>
              </a:rPr>
              <a:t>User Persona (2/2)</a:t>
            </a:r>
            <a:endParaRPr lang="en-US" sz="1800" dirty="0"/>
          </a:p>
        </p:txBody>
      </p:sp>
      <p:sp>
        <p:nvSpPr>
          <p:cNvPr id="4" name="Text 1"/>
          <p:cNvSpPr/>
          <p:nvPr/>
        </p:nvSpPr>
        <p:spPr>
          <a:xfrm>
            <a:off x="476250" y="476250"/>
            <a:ext cx="35967" cy="381000"/>
          </a:xfrm>
          <a:prstGeom prst="rect">
            <a:avLst/>
          </a:prstGeom>
          <a:noFill/>
          <a:ln/>
        </p:spPr>
        <p:txBody>
          <a:bodyPr wrap="none" lIns="0" tIns="0" rIns="0" bIns="0" rtlCol="0" anchor="t">
            <a:spAutoFit/>
          </a:bodyPr>
          <a:lstStyle/>
          <a:p>
            <a:pPr algn="l">
              <a:lnSpc>
                <a:spcPts val="1500"/>
              </a:lnSpc>
            </a:pPr>
            <a:endParaRPr lang="en-US" sz="1200" dirty="0"/>
          </a:p>
          <a:p>
            <a:pPr algn="l">
              <a:lnSpc>
                <a:spcPts val="1500"/>
              </a:lnSpc>
            </a:pPr>
            <a:endParaRPr lang="en-US" sz="1200" dirty="0"/>
          </a:p>
        </p:txBody>
      </p:sp>
      <p:sp>
        <p:nvSpPr>
          <p:cNvPr id="5" name="Text 2"/>
          <p:cNvSpPr/>
          <p:nvPr/>
        </p:nvSpPr>
        <p:spPr>
          <a:xfrm>
            <a:off x="127041" y="376924"/>
            <a:ext cx="3785394" cy="247650"/>
          </a:xfrm>
          <a:prstGeom prst="rect">
            <a:avLst/>
          </a:prstGeom>
          <a:noFill/>
          <a:ln/>
        </p:spPr>
        <p:txBody>
          <a:bodyPr wrap="none" lIns="0" tIns="0" rIns="0" bIns="0" rtlCol="0" anchor="t">
            <a:spAutoFit/>
          </a:bodyPr>
          <a:lstStyle/>
          <a:p>
            <a:pPr algn="l">
              <a:lnSpc>
                <a:spcPts val="1950"/>
              </a:lnSpc>
            </a:pPr>
            <a:r>
              <a:rPr lang="en-US" sz="1500" b="1" spc="-24" kern="0" dirty="0">
                <a:solidFill>
                  <a:srgbClr val="000000"/>
                </a:solidFill>
                <a:latin typeface="DM Sans" pitchFamily="34" charset="0"/>
                <a:ea typeface="DM Sans" pitchFamily="34" charset="-122"/>
                <a:cs typeface="DM Sans" pitchFamily="34" charset="-120"/>
              </a:rPr>
              <a:t>Why focus on First-Time Loan Applicants?</a:t>
            </a:r>
            <a:endParaRPr lang="en-US" sz="1500" dirty="0"/>
          </a:p>
        </p:txBody>
      </p:sp>
      <p:sp>
        <p:nvSpPr>
          <p:cNvPr id="6" name="Text 3"/>
          <p:cNvSpPr/>
          <p:nvPr/>
        </p:nvSpPr>
        <p:spPr>
          <a:xfrm>
            <a:off x="290733" y="632680"/>
            <a:ext cx="8853240" cy="4470400"/>
          </a:xfrm>
          <a:prstGeom prst="rect">
            <a:avLst/>
          </a:prstGeom>
          <a:noFill/>
          <a:ln/>
        </p:spPr>
        <p:txBody>
          <a:bodyPr wrap="square" lIns="0" tIns="0" rIns="0" bIns="0" rtlCol="0" anchor="t"/>
          <a:lstStyle/>
          <a:p>
            <a:pPr algn="l" marL="190500" indent="-190500">
              <a:lnSpc>
                <a:spcPts val="1500"/>
              </a:lnSpc>
              <a:buSzPct val="100000"/>
              <a:buChar char="☑"/>
            </a:pPr>
            <a:r>
              <a:rPr lang="en-US" sz="1200" b="1" spc="-24" kern="0" dirty="0">
                <a:solidFill>
                  <a:srgbClr val="000000"/>
                </a:solidFill>
                <a:latin typeface="ui-sans-serif" pitchFamily="34" charset="0"/>
                <a:ea typeface="ui-sans-serif" pitchFamily="34" charset="-122"/>
                <a:cs typeface="ui-sans-serif" pitchFamily="34" charset="-120"/>
              </a:rPr>
              <a:t>High Potential for User Growth</a:t>
            </a:r>
            <a:pPr algn="l">
              <a:lnSpc>
                <a:spcPts val="1500"/>
              </a:lnSpc>
            </a:pPr>
            <a:r>
              <a:rPr lang="en-US" sz="1200" b="1" spc="-24" kern="0" dirty="0">
                <a:solidFill>
                  <a:srgbClr val="000000"/>
                </a:solidFill>
                <a:latin typeface="DM Sans" pitchFamily="34" charset="0"/>
                <a:ea typeface="DM Sans" pitchFamily="34" charset="-122"/>
                <a:cs typeface="DM Sans" pitchFamily="34" charset="-120"/>
              </a:rPr>
              <a:t>:</a:t>
            </a:r>
            <a:endParaRPr lang="en-US" sz="1200" dirty="0"/>
          </a:p>
          <a:p>
            <a:pPr algn="l" lvl="1" marL="381000" indent="-190500">
              <a:lnSpc>
                <a:spcPts val="1500"/>
              </a:lnSpc>
              <a:buSzPct val="100000"/>
              <a:buChar char="•"/>
            </a:pPr>
            <a:r>
              <a:rPr lang="en-US" sz="1200" b="0" spc="-24" kern="0" dirty="0">
                <a:solidFill>
                  <a:srgbClr val="000000"/>
                </a:solidFill>
                <a:latin typeface="ui-sans-serif" pitchFamily="34" charset="0"/>
                <a:ea typeface="ui-sans-serif" pitchFamily="34" charset="-122"/>
                <a:cs typeface="ui-sans-serif" pitchFamily="34" charset="-120"/>
              </a:rPr>
              <a:t>First-time loan applicants represent a large and continually renewing market segment. As more young professionals and new graduates enter the workforce, the demand for first-time loans, such as personal loans, car loans, and home loans, remains consistently high.</a:t>
            </a:r>
            <a:endParaRPr lang="en-US" sz="1200" dirty="0"/>
          </a:p>
          <a:p>
            <a:pPr algn="l" marL="190500" indent="-190500">
              <a:lnSpc>
                <a:spcPts val="1500"/>
              </a:lnSpc>
              <a:buSzPct val="100000"/>
              <a:buChar char="☑"/>
            </a:pPr>
            <a:r>
              <a:rPr lang="en-US" sz="1200" b="1" spc="-24" kern="0" dirty="0">
                <a:solidFill>
                  <a:srgbClr val="000000"/>
                </a:solidFill>
                <a:latin typeface="ui-sans-serif" pitchFamily="34" charset="0"/>
                <a:ea typeface="ui-sans-serif" pitchFamily="34" charset="-122"/>
                <a:cs typeface="ui-sans-serif" pitchFamily="34" charset="-120"/>
              </a:rPr>
              <a:t>Establishing Long-Term Relationships</a:t>
            </a:r>
            <a:pPr algn="l">
              <a:lnSpc>
                <a:spcPts val="1500"/>
              </a:lnSpc>
            </a:pPr>
            <a:r>
              <a:rPr lang="en-US" sz="1200" b="1" spc="-24" kern="0" dirty="0">
                <a:solidFill>
                  <a:srgbClr val="000000"/>
                </a:solidFill>
                <a:latin typeface="DM Sans" pitchFamily="34" charset="0"/>
                <a:ea typeface="DM Sans" pitchFamily="34" charset="-122"/>
                <a:cs typeface="DM Sans" pitchFamily="34" charset="-120"/>
              </a:rPr>
              <a:t>:</a:t>
            </a:r>
            <a:endParaRPr lang="en-US" sz="1200" dirty="0"/>
          </a:p>
          <a:p>
            <a:pPr algn="l" lvl="1" marL="381000" indent="-190500">
              <a:lnSpc>
                <a:spcPts val="1500"/>
              </a:lnSpc>
              <a:buSzPct val="100000"/>
              <a:buChar char="•"/>
            </a:pPr>
            <a:r>
              <a:rPr lang="en-US" sz="1200" b="0" spc="-24" kern="0" dirty="0">
                <a:solidFill>
                  <a:srgbClr val="000000"/>
                </a:solidFill>
                <a:latin typeface="ui-sans-serif" pitchFamily="34" charset="0"/>
                <a:ea typeface="ui-sans-serif" pitchFamily="34" charset="-122"/>
                <a:cs typeface="ui-sans-serif" pitchFamily="34" charset="-120"/>
              </a:rPr>
              <a:t>By catering to first-time loan applicants, Spring Money can build long-term relationships with users. Providing a positive initial experience can lead to loyalty and repeat business as these individuals progress through different stages of their financial journey and require additional financial products.</a:t>
            </a:r>
            <a:endParaRPr lang="en-US" sz="1200" dirty="0"/>
          </a:p>
          <a:p>
            <a:pPr algn="l" marL="190500" indent="-190500">
              <a:lnSpc>
                <a:spcPts val="1500"/>
              </a:lnSpc>
              <a:buSzPct val="100000"/>
              <a:buChar char="☑"/>
            </a:pPr>
            <a:r>
              <a:rPr lang="en-US" sz="1200" b="1" spc="-24" kern="0" dirty="0">
                <a:solidFill>
                  <a:srgbClr val="000000"/>
                </a:solidFill>
                <a:latin typeface="ui-sans-serif" pitchFamily="34" charset="0"/>
                <a:ea typeface="ui-sans-serif" pitchFamily="34" charset="-122"/>
                <a:cs typeface="ui-sans-serif" pitchFamily="34" charset="-120"/>
              </a:rPr>
              <a:t>Lower Market Penetration Barrier</a:t>
            </a:r>
            <a:pPr algn="l">
              <a:lnSpc>
                <a:spcPts val="1500"/>
              </a:lnSpc>
            </a:pPr>
            <a:r>
              <a:rPr lang="en-US" sz="1200" b="1" spc="-24" kern="0" dirty="0">
                <a:solidFill>
                  <a:srgbClr val="000000"/>
                </a:solidFill>
                <a:latin typeface="DM Sans" pitchFamily="34" charset="0"/>
                <a:ea typeface="DM Sans" pitchFamily="34" charset="-122"/>
                <a:cs typeface="DM Sans" pitchFamily="34" charset="-120"/>
              </a:rPr>
              <a:t>:</a:t>
            </a:r>
            <a:endParaRPr lang="en-US" sz="1200" dirty="0"/>
          </a:p>
          <a:p>
            <a:pPr algn="l" lvl="1" marL="381000" indent="-190500">
              <a:lnSpc>
                <a:spcPts val="1500"/>
              </a:lnSpc>
              <a:buSzPct val="100000"/>
              <a:buChar char="•"/>
            </a:pPr>
            <a:r>
              <a:rPr lang="en-US" sz="1200" b="0" spc="-24" kern="0" dirty="0">
                <a:solidFill>
                  <a:srgbClr val="000000"/>
                </a:solidFill>
                <a:latin typeface="ui-sans-serif" pitchFamily="34" charset="0"/>
                <a:ea typeface="ui-sans-serif" pitchFamily="34" charset="-122"/>
                <a:cs typeface="ui-sans-serif" pitchFamily="34" charset="-120"/>
              </a:rPr>
              <a:t>First-time loan applicants often seek guidance and education about the loan process. By addressing their pain points, such as confusion about loan terms and the application process, Spring Money can differentiate itself as a trusted and supportive platform.</a:t>
            </a:r>
            <a:endParaRPr lang="en-US" sz="1200" dirty="0"/>
          </a:p>
          <a:p>
            <a:pPr algn="l" marL="190500" indent="-190500">
              <a:lnSpc>
                <a:spcPts val="1500"/>
              </a:lnSpc>
              <a:buSzPct val="100000"/>
              <a:buChar char="☑"/>
            </a:pPr>
            <a:r>
              <a:rPr lang="en-US" sz="1200" b="1" spc="-24" kern="0" dirty="0">
                <a:solidFill>
                  <a:srgbClr val="000000"/>
                </a:solidFill>
                <a:latin typeface="ui-sans-serif" pitchFamily="34" charset="0"/>
                <a:ea typeface="ui-sans-serif" pitchFamily="34" charset="-122"/>
                <a:cs typeface="ui-sans-serif" pitchFamily="34" charset="-120"/>
              </a:rPr>
              <a:t>Word-of-Mouth and Referrals</a:t>
            </a:r>
            <a:pPr algn="l">
              <a:lnSpc>
                <a:spcPts val="1500"/>
              </a:lnSpc>
            </a:pPr>
            <a:r>
              <a:rPr lang="en-US" sz="1200" b="1" spc="-24" kern="0" dirty="0">
                <a:solidFill>
                  <a:srgbClr val="000000"/>
                </a:solidFill>
                <a:latin typeface="DM Sans" pitchFamily="34" charset="0"/>
                <a:ea typeface="DM Sans" pitchFamily="34" charset="-122"/>
                <a:cs typeface="DM Sans" pitchFamily="34" charset="-120"/>
              </a:rPr>
              <a:t>:</a:t>
            </a:r>
            <a:endParaRPr lang="en-US" sz="1200" dirty="0"/>
          </a:p>
          <a:p>
            <a:pPr algn="l" lvl="1" marL="381000" indent="-190500">
              <a:lnSpc>
                <a:spcPts val="1500"/>
              </a:lnSpc>
              <a:buSzPct val="100000"/>
              <a:buChar char="•"/>
            </a:pPr>
            <a:r>
              <a:rPr lang="en-US" sz="1200" b="0" spc="-24" kern="0" dirty="0">
                <a:solidFill>
                  <a:srgbClr val="000000"/>
                </a:solidFill>
                <a:latin typeface="ui-sans-serif" pitchFamily="34" charset="0"/>
                <a:ea typeface="ui-sans-serif" pitchFamily="34" charset="-122"/>
                <a:cs typeface="ui-sans-serif" pitchFamily="34" charset="-120"/>
              </a:rPr>
              <a:t>Satisfied first-time loan applicants are likely to share their positive experiences with peers, leading to organic growth through word-of-mouth and referrals. Young professionals are particularly active on social media and other digital platforms, which can amplify positive feedback.</a:t>
            </a:r>
            <a:endParaRPr lang="en-US" sz="1200" dirty="0"/>
          </a:p>
          <a:p>
            <a:pPr algn="l" marL="190500" indent="-190500">
              <a:lnSpc>
                <a:spcPts val="1500"/>
              </a:lnSpc>
              <a:buSzPct val="100000"/>
              <a:buChar char="☑"/>
            </a:pPr>
            <a:r>
              <a:rPr lang="en-US" sz="1200" b="1" spc="-24" kern="0" dirty="0">
                <a:solidFill>
                  <a:srgbClr val="000000"/>
                </a:solidFill>
                <a:latin typeface="ui-sans-serif" pitchFamily="34" charset="0"/>
                <a:ea typeface="ui-sans-serif" pitchFamily="34" charset="-122"/>
                <a:cs typeface="ui-sans-serif" pitchFamily="34" charset="-120"/>
              </a:rPr>
              <a:t>Opportunity to Build Trust and Brand Loyalty</a:t>
            </a:r>
            <a:pPr algn="l">
              <a:lnSpc>
                <a:spcPts val="1500"/>
              </a:lnSpc>
            </a:pPr>
            <a:r>
              <a:rPr lang="en-US" sz="1200" b="1" spc="-24" kern="0" dirty="0">
                <a:solidFill>
                  <a:srgbClr val="000000"/>
                </a:solidFill>
                <a:latin typeface="DM Sans" pitchFamily="34" charset="0"/>
                <a:ea typeface="DM Sans" pitchFamily="34" charset="-122"/>
                <a:cs typeface="DM Sans" pitchFamily="34" charset="-120"/>
              </a:rPr>
              <a:t>:</a:t>
            </a:r>
            <a:endParaRPr lang="en-US" sz="1200" dirty="0"/>
          </a:p>
          <a:p>
            <a:pPr algn="l" lvl="1" marL="381000" indent="-190500">
              <a:lnSpc>
                <a:spcPts val="1500"/>
              </a:lnSpc>
              <a:buSzPct val="100000"/>
              <a:buChar char="•"/>
            </a:pPr>
            <a:r>
              <a:rPr lang="en-US" sz="1200" b="0" spc="-24" kern="0" dirty="0">
                <a:solidFill>
                  <a:srgbClr val="000000"/>
                </a:solidFill>
                <a:latin typeface="ui-sans-serif" pitchFamily="34" charset="0"/>
                <a:ea typeface="ui-sans-serif" pitchFamily="34" charset="-122"/>
                <a:cs typeface="ui-sans-serif" pitchFamily="34" charset="-120"/>
              </a:rPr>
              <a:t>Providing clear, transparent, and user-friendly services to first-time loan applicants can help Spring Money establish itself as a trustworthy brand. This is crucial for gaining a competitive edge in the financial services market.</a:t>
            </a:r>
            <a:endParaRPr lang="en-US" sz="1200" dirty="0"/>
          </a:p>
          <a:p>
            <a:pPr algn="l" marL="190500" indent="-190500">
              <a:lnSpc>
                <a:spcPts val="1500"/>
              </a:lnSpc>
              <a:buSzPct val="100000"/>
              <a:buChar char="☑"/>
            </a:pPr>
            <a:r>
              <a:rPr lang="en-US" sz="1200" b="1" spc="-24" kern="0" dirty="0">
                <a:solidFill>
                  <a:srgbClr val="000000"/>
                </a:solidFill>
                <a:latin typeface="ui-sans-serif" pitchFamily="34" charset="0"/>
                <a:ea typeface="ui-sans-serif" pitchFamily="34" charset="-122"/>
                <a:cs typeface="ui-sans-serif" pitchFamily="34" charset="-120"/>
              </a:rPr>
              <a:t>Foundation for Expansion</a:t>
            </a:r>
            <a:pPr algn="l">
              <a:lnSpc>
                <a:spcPts val="1500"/>
              </a:lnSpc>
            </a:pPr>
            <a:r>
              <a:rPr lang="en-US" sz="1200" b="1" spc="-24" kern="0" dirty="0">
                <a:solidFill>
                  <a:srgbClr val="000000"/>
                </a:solidFill>
                <a:latin typeface="DM Sans" pitchFamily="34" charset="0"/>
                <a:ea typeface="DM Sans" pitchFamily="34" charset="-122"/>
                <a:cs typeface="DM Sans" pitchFamily="34" charset="-120"/>
              </a:rPr>
              <a:t>:</a:t>
            </a:r>
            <a:endParaRPr lang="en-US" sz="1200" dirty="0"/>
          </a:p>
          <a:p>
            <a:pPr algn="l" lvl="1" marL="381000" indent="-190500">
              <a:lnSpc>
                <a:spcPts val="1500"/>
              </a:lnSpc>
              <a:buSzPct val="100000"/>
              <a:buChar char="•"/>
            </a:pPr>
            <a:r>
              <a:rPr lang="en-US" sz="1200" b="0" spc="-24" kern="0" dirty="0">
                <a:solidFill>
                  <a:srgbClr val="000000"/>
                </a:solidFill>
                <a:latin typeface="ui-sans-serif" pitchFamily="34" charset="0"/>
                <a:ea typeface="ui-sans-serif" pitchFamily="34" charset="-122"/>
                <a:cs typeface="ui-sans-serif" pitchFamily="34" charset="-120"/>
              </a:rPr>
              <a:t>Successfully addressing the needs of first-time loan applicants can serve as a solid foundation for expanding to other user personas, such as frequent borrowers and students. The insights and experience gained from this segment can be leveraged to enhance services for other segments.</a:t>
            </a:r>
            <a:endParaRPr lang="en-US" sz="1200" dirty="0"/>
          </a:p>
        </p:txBody>
      </p:sp>
      <p:pic>
        <p:nvPicPr>
          <p:cNvPr id="7" name="Image 0" descr="https://pitch-assets-ccb95893-de3f-4266-973c-20049231b248.s3.eu-west-1.amazonaws.com/73c0e7bf-15d9-4623-ad7e-258c181ceeab?pitch-bytes=4823&amp;pitch-content-type=image%2Fjpeg">    </p:cNvPr>
          <p:cNvPicPr>
            <a:picLocks noChangeAspect="1"/>
          </p:cNvPicPr>
          <p:nvPr/>
        </p:nvPicPr>
        <p:blipFill>
          <a:blip r:embed="rId1"/>
          <a:srcRect l="11570" r="20248" t="12101" b="12101"/>
          <a:stretch/>
        </p:blipFill>
        <p:spPr>
          <a:xfrm>
            <a:off x="5362044" y="1881"/>
            <a:ext cx="629216" cy="465487"/>
          </a:xfrm>
          <a:prstGeom prst="rect">
            <a:avLst/>
          </a:prstGeom>
        </p:spPr>
      </p:pic>
      <p:sp>
        <p:nvSpPr>
          <p:cNvPr id="8" name="Text 4"/>
          <p:cNvSpPr/>
          <p:nvPr/>
        </p:nvSpPr>
        <p:spPr>
          <a:xfrm>
            <a:off x="4600820" y="468971"/>
            <a:ext cx="2149673" cy="198090"/>
          </a:xfrm>
          <a:prstGeom prst="rect">
            <a:avLst/>
          </a:prstGeom>
          <a:noFill/>
          <a:ln/>
        </p:spPr>
        <p:txBody>
          <a:bodyPr wrap="square" lIns="0" tIns="0" rIns="0" bIns="0" rtlCol="0" anchor="t"/>
          <a:lstStyle/>
          <a:p>
            <a:pPr algn="l">
              <a:lnSpc>
                <a:spcPts val="1560"/>
              </a:lnSpc>
            </a:pPr>
            <a:r>
              <a:rPr lang="en-US" sz="1200" b="1" spc="-24" kern="0" dirty="0">
                <a:solidFill>
                  <a:srgbClr val="09E395"/>
                </a:solidFill>
                <a:latin typeface="DM Sans" pitchFamily="34" charset="0"/>
                <a:ea typeface="DM Sans" pitchFamily="34" charset="-122"/>
                <a:cs typeface="DM Sans" pitchFamily="34" charset="-120"/>
              </a:rPr>
              <a:t>Riya- 26, Marketing Executive</a:t>
            </a:r>
            <a:endParaRPr lang="en-US" sz="1200" dirty="0"/>
          </a:p>
        </p:txBody>
      </p:sp>
      <p:sp>
        <p:nvSpPr>
          <p:cNvPr id="9" name="Text 5"/>
          <p:cNvSpPr/>
          <p:nvPr/>
        </p:nvSpPr>
        <p:spPr>
          <a:xfrm>
            <a:off x="5757643" y="38988"/>
            <a:ext cx="349332" cy="285223"/>
          </a:xfrm>
          <a:prstGeom prst="star5">
            <a:avLst/>
          </a:prstGeom>
          <a:solidFill>
            <a:srgbClr val="EBFD03"/>
          </a:solidFill>
          <a:ln w="21167">
            <a:solidFill>
              <a:srgbClr val="EBFD03"/>
            </a:solidFill>
          </a:ln>
        </p:spPr>
        <p:txBody>
          <a:bodyPr wrap="square" lIns="19407" tIns="33672" rIns="19407" bIns="33672" rtlCol="0" anchor="ctr"/>
          <a:lstStyle/>
          <a:p>
            <a:pPr algn="ctr">
              <a:lnSpc>
                <a:spcPts val="1500"/>
              </a:lnSpc>
            </a:pPr>
            <a:endParaRPr lang="en-US" sz="1200" dirty="0"/>
          </a:p>
        </p:txBody>
      </p:sp>
      <p:sp>
        <p:nvSpPr>
          <p:cNvPr id="10" name="Text 6"/>
          <p:cNvSpPr/>
          <p:nvPr/>
        </p:nvSpPr>
        <p:spPr>
          <a:xfrm>
            <a:off x="4706620" y="623044"/>
            <a:ext cx="1945134" cy="190500"/>
          </a:xfrm>
          <a:prstGeom prst="rect">
            <a:avLst/>
          </a:prstGeom>
          <a:noFill/>
          <a:ln/>
        </p:spPr>
        <p:txBody>
          <a:bodyPr wrap="square" lIns="0" tIns="0" rIns="0" bIns="0" rtlCol="0" anchor="t"/>
          <a:lstStyle/>
          <a:p>
            <a:pPr algn="l">
              <a:lnSpc>
                <a:spcPts val="1500"/>
              </a:lnSpc>
            </a:pPr>
            <a:r>
              <a:rPr lang="en-US" sz="1200" b="1" spc="-24" kern="0" dirty="0">
                <a:solidFill>
                  <a:srgbClr val="290ACA"/>
                </a:solidFill>
                <a:latin typeface="DM Sans" pitchFamily="34" charset="0"/>
                <a:ea typeface="DM Sans" pitchFamily="34" charset="-122"/>
                <a:cs typeface="DM Sans" pitchFamily="34" charset="-120"/>
              </a:rPr>
              <a:t>First-Time Loan Applicants</a:t>
            </a:r>
            <a:endParaRPr lang="en-US" sz="1200" dirty="0"/>
          </a:p>
        </p:txBody>
      </p:sp>
      <p:pic>
        <p:nvPicPr>
          <p:cNvPr id="11" name="Image 1" descr="https://pitch-assets-ccb95893-de3f-4266-973c-20049231b248.s3.eu-west-1.amazonaws.com/try-pitch-pdf-export-logo.svg">
            <a:hlinkClick r:id="rId4" tooltip=""/>
          </p:cNvPr>
          <p:cNvPicPr>
            <a:picLocks noChangeAspect="1"/>
          </p:cNvPicPr>
          <p:nvPr/>
        </p:nvPicPr>
        <p:blipFill>
          <a:blip r:embed="rId2">
            <a:extLst>
              <a:ext uri="{96DAC541-7B7A-43D3-8B79-37D633B846F1}">
                <asvg:svgBlip xmlns:asvg="http://schemas.microsoft.com/office/drawing/2016/SVG/main" r:embed="rId3"/>
              </a:ext>
            </a:extLst>
          </a:blip>
          <a:srcRect l="0" r="0" t="0" b="0"/>
          <a:stretch/>
        </p:blipFill>
        <p:spPr>
          <a:xfrm>
            <a:off x="136595" y="4803153"/>
            <a:ext cx="515221" cy="227303"/>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solidFill>
          <a:srgbClr val="FFFFFF"/>
        </a:solidFill>
      </p:bgPr>
    </p:bg>
    <p:spTree>
      <p:nvGrpSpPr>
        <p:cNvPr id="1" name=""/>
        <p:cNvGrpSpPr/>
        <p:nvPr/>
      </p:nvGrpSpPr>
      <p:grpSpPr>
        <a:xfrm>
          <a:off x="0" y="0"/>
          <a:ext cx="0" cy="0"/>
          <a:chOff x="0" y="0"/>
          <a:chExt cx="0" cy="0"/>
        </a:xfrm>
      </p:grpSpPr>
      <p:sp>
        <p:nvSpPr>
          <p:cNvPr id="3" name="Text 0"/>
          <p:cNvSpPr/>
          <p:nvPr/>
        </p:nvSpPr>
        <p:spPr>
          <a:xfrm>
            <a:off x="122035" y="65568"/>
            <a:ext cx="7683649" cy="194270"/>
          </a:xfrm>
          <a:prstGeom prst="rect">
            <a:avLst/>
          </a:prstGeom>
          <a:noFill/>
          <a:ln/>
        </p:spPr>
        <p:txBody>
          <a:bodyPr wrap="square" lIns="0" tIns="0" rIns="0" bIns="0" rtlCol="0" anchor="ctr"/>
          <a:lstStyle/>
          <a:p>
            <a:pPr algn="l">
              <a:lnSpc>
                <a:spcPts val="1530"/>
              </a:lnSpc>
            </a:pPr>
            <a:r>
              <a:rPr lang="en-US" sz="1800" b="1" spc="-72" kern="0" dirty="0">
                <a:solidFill>
                  <a:srgbClr val="000000"/>
                </a:solidFill>
                <a:latin typeface="Poppins" pitchFamily="34" charset="0"/>
                <a:ea typeface="Poppins" pitchFamily="34" charset="-122"/>
                <a:cs typeface="Poppins" pitchFamily="34" charset="-120"/>
              </a:rPr>
              <a:t>Problem Identification and Prioritization</a:t>
            </a:r>
            <a:endParaRPr lang="en-US" sz="1800" dirty="0"/>
          </a:p>
        </p:txBody>
      </p:sp>
      <p:sp>
        <p:nvSpPr>
          <p:cNvPr id="4" name="Text 1"/>
          <p:cNvSpPr/>
          <p:nvPr/>
        </p:nvSpPr>
        <p:spPr>
          <a:xfrm>
            <a:off x="268907" y="553587"/>
            <a:ext cx="3174305" cy="247650"/>
          </a:xfrm>
          <a:prstGeom prst="rect">
            <a:avLst/>
          </a:prstGeom>
          <a:noFill/>
          <a:ln/>
        </p:spPr>
        <p:txBody>
          <a:bodyPr wrap="none" lIns="0" tIns="0" rIns="0" bIns="0" rtlCol="0" anchor="t">
            <a:spAutoFit/>
          </a:bodyPr>
          <a:lstStyle/>
          <a:p>
            <a:pPr algn="l">
              <a:lnSpc>
                <a:spcPts val="1950"/>
              </a:lnSpc>
            </a:pPr>
            <a:r>
              <a:rPr lang="en-US" sz="1500" b="1" spc="-24" kern="0" dirty="0">
                <a:solidFill>
                  <a:srgbClr val="000000"/>
                </a:solidFill>
                <a:latin typeface="DM Sans" pitchFamily="34" charset="0"/>
                <a:ea typeface="DM Sans" pitchFamily="34" charset="-122"/>
                <a:cs typeface="DM Sans" pitchFamily="34" charset="-120"/>
              </a:rPr>
              <a:t>Complex Loans Terms &amp; Conditions</a:t>
            </a:r>
            <a:endParaRPr lang="en-US" sz="1500" dirty="0"/>
          </a:p>
        </p:txBody>
      </p:sp>
      <p:sp>
        <p:nvSpPr>
          <p:cNvPr id="5" name="Shape 2"/>
          <p:cNvSpPr/>
          <p:nvPr/>
        </p:nvSpPr>
        <p:spPr>
          <a:xfrm rot="5400000">
            <a:off x="-5990" y="679348"/>
            <a:ext cx="294681" cy="0"/>
          </a:xfrm>
          <a:prstGeom prst="line">
            <a:avLst/>
          </a:prstGeom>
          <a:solidFill>
            <a:srgbClr val="684BFF"/>
          </a:solidFill>
          <a:ln w="42333">
            <a:solidFill>
              <a:srgbClr val="09E395"/>
            </a:solidFill>
            <a:prstDash val="solid"/>
            <a:headEnd type="none"/>
            <a:tailEnd type="none"/>
          </a:ln>
        </p:spPr>
      </p:sp>
      <p:sp>
        <p:nvSpPr>
          <p:cNvPr id="6" name="Text 3"/>
          <p:cNvSpPr/>
          <p:nvPr/>
        </p:nvSpPr>
        <p:spPr>
          <a:xfrm>
            <a:off x="268907" y="821644"/>
            <a:ext cx="3725912" cy="333375"/>
          </a:xfrm>
          <a:prstGeom prst="rect">
            <a:avLst/>
          </a:prstGeom>
          <a:noFill/>
          <a:ln/>
        </p:spPr>
        <p:txBody>
          <a:bodyPr wrap="square" lIns="0" tIns="0" rIns="0" bIns="0" rtlCol="0" anchor="t"/>
          <a:lstStyle/>
          <a:p>
            <a:pPr algn="just">
              <a:lnSpc>
                <a:spcPts val="1313"/>
              </a:lnSpc>
            </a:pPr>
            <a:r>
              <a:rPr lang="en-US" sz="1100" b="0" spc="-24" kern="0" dirty="0">
                <a:solidFill>
                  <a:srgbClr val="000000"/>
                </a:solidFill>
                <a:latin typeface="DM Sans" pitchFamily="34" charset="0"/>
                <a:ea typeface="DM Sans" pitchFamily="34" charset="-122"/>
                <a:cs typeface="DM Sans" pitchFamily="34" charset="-120"/>
              </a:rPr>
              <a:t>Users find the loan terms and conditions difficult to understand due to complex jargon and hidden fees.</a:t>
            </a:r>
            <a:endParaRPr lang="en-US" sz="1050" dirty="0"/>
          </a:p>
        </p:txBody>
      </p:sp>
      <p:sp>
        <p:nvSpPr>
          <p:cNvPr id="7" name="Text 4"/>
          <p:cNvSpPr/>
          <p:nvPr/>
        </p:nvSpPr>
        <p:spPr>
          <a:xfrm>
            <a:off x="268907" y="1173219"/>
            <a:ext cx="4223891" cy="247650"/>
          </a:xfrm>
          <a:prstGeom prst="rect">
            <a:avLst/>
          </a:prstGeom>
          <a:noFill/>
          <a:ln/>
        </p:spPr>
        <p:txBody>
          <a:bodyPr wrap="none" lIns="0" tIns="0" rIns="0" bIns="0" rtlCol="0" anchor="t">
            <a:spAutoFit/>
          </a:bodyPr>
          <a:lstStyle/>
          <a:p>
            <a:pPr algn="l">
              <a:lnSpc>
                <a:spcPts val="1950"/>
              </a:lnSpc>
            </a:pPr>
            <a:r>
              <a:rPr lang="en-US" sz="1500" b="1" spc="-24" kern="0" dirty="0">
                <a:solidFill>
                  <a:srgbClr val="000000"/>
                </a:solidFill>
                <a:latin typeface="DM Sans" pitchFamily="34" charset="0"/>
                <a:ea typeface="DM Sans" pitchFamily="34" charset="-122"/>
                <a:cs typeface="DM Sans" pitchFamily="34" charset="-120"/>
              </a:rPr>
              <a:t>Lengthy and Cumbersome Application Process</a:t>
            </a:r>
            <a:endParaRPr lang="en-US" sz="1500" dirty="0"/>
          </a:p>
        </p:txBody>
      </p:sp>
      <p:sp>
        <p:nvSpPr>
          <p:cNvPr id="8" name="Shape 5"/>
          <p:cNvSpPr/>
          <p:nvPr/>
        </p:nvSpPr>
        <p:spPr>
          <a:xfrm rot="5400000">
            <a:off x="-5990" y="1298980"/>
            <a:ext cx="294681" cy="0"/>
          </a:xfrm>
          <a:prstGeom prst="line">
            <a:avLst/>
          </a:prstGeom>
          <a:solidFill>
            <a:srgbClr val="684BFF"/>
          </a:solidFill>
          <a:ln w="42333">
            <a:solidFill>
              <a:srgbClr val="09E395"/>
            </a:solidFill>
            <a:prstDash val="solid"/>
            <a:headEnd type="none"/>
            <a:tailEnd type="none"/>
          </a:ln>
        </p:spPr>
      </p:sp>
      <p:sp>
        <p:nvSpPr>
          <p:cNvPr id="9" name="Text 6"/>
          <p:cNvSpPr/>
          <p:nvPr/>
        </p:nvSpPr>
        <p:spPr>
          <a:xfrm>
            <a:off x="268907" y="1424404"/>
            <a:ext cx="3725912" cy="333375"/>
          </a:xfrm>
          <a:prstGeom prst="rect">
            <a:avLst/>
          </a:prstGeom>
          <a:noFill/>
          <a:ln/>
        </p:spPr>
        <p:txBody>
          <a:bodyPr wrap="square" lIns="0" tIns="0" rIns="0" bIns="0" rtlCol="0" anchor="t"/>
          <a:lstStyle/>
          <a:p>
            <a:pPr algn="just">
              <a:lnSpc>
                <a:spcPts val="1313"/>
              </a:lnSpc>
            </a:pPr>
            <a:r>
              <a:rPr lang="en-US" sz="1100" b="0" spc="-24" kern="0" dirty="0">
                <a:solidFill>
                  <a:srgbClr val="000000"/>
                </a:solidFill>
                <a:latin typeface="DM Sans" pitchFamily="34" charset="0"/>
                <a:ea typeface="DM Sans" pitchFamily="34" charset="-122"/>
                <a:cs typeface="DM Sans" pitchFamily="34" charset="-120"/>
              </a:rPr>
              <a:t>The application process is often time-consuming and involves extensive documentation.</a:t>
            </a:r>
            <a:endParaRPr lang="en-US" sz="1050" dirty="0"/>
          </a:p>
        </p:txBody>
      </p:sp>
      <p:sp>
        <p:nvSpPr>
          <p:cNvPr id="10" name="Text 7"/>
          <p:cNvSpPr/>
          <p:nvPr/>
        </p:nvSpPr>
        <p:spPr>
          <a:xfrm>
            <a:off x="279820" y="1803794"/>
            <a:ext cx="2827685" cy="247650"/>
          </a:xfrm>
          <a:prstGeom prst="rect">
            <a:avLst/>
          </a:prstGeom>
          <a:noFill/>
          <a:ln/>
        </p:spPr>
        <p:txBody>
          <a:bodyPr wrap="none" lIns="0" tIns="0" rIns="0" bIns="0" rtlCol="0" anchor="t">
            <a:spAutoFit/>
          </a:bodyPr>
          <a:lstStyle/>
          <a:p>
            <a:pPr algn="l">
              <a:lnSpc>
                <a:spcPts val="1950"/>
              </a:lnSpc>
            </a:pPr>
            <a:r>
              <a:rPr lang="en-US" sz="1500" b="1" spc="-24" kern="0" dirty="0">
                <a:solidFill>
                  <a:srgbClr val="000000"/>
                </a:solidFill>
                <a:latin typeface="DM Sans" pitchFamily="34" charset="0"/>
                <a:ea typeface="DM Sans" pitchFamily="34" charset="-122"/>
                <a:cs typeface="DM Sans" pitchFamily="34" charset="-120"/>
              </a:rPr>
              <a:t>Inconsistent Customer Support</a:t>
            </a:r>
            <a:endParaRPr lang="en-US" sz="1500" dirty="0"/>
          </a:p>
        </p:txBody>
      </p:sp>
      <p:sp>
        <p:nvSpPr>
          <p:cNvPr id="11" name="Shape 8"/>
          <p:cNvSpPr/>
          <p:nvPr/>
        </p:nvSpPr>
        <p:spPr>
          <a:xfrm rot="5400000">
            <a:off x="4922" y="1929555"/>
            <a:ext cx="294681" cy="0"/>
          </a:xfrm>
          <a:prstGeom prst="line">
            <a:avLst/>
          </a:prstGeom>
          <a:solidFill>
            <a:srgbClr val="684BFF"/>
          </a:solidFill>
          <a:ln w="42333">
            <a:solidFill>
              <a:srgbClr val="09E395"/>
            </a:solidFill>
            <a:prstDash val="solid"/>
            <a:headEnd type="none"/>
            <a:tailEnd type="none"/>
          </a:ln>
        </p:spPr>
      </p:sp>
      <p:sp>
        <p:nvSpPr>
          <p:cNvPr id="12" name="Text 9"/>
          <p:cNvSpPr/>
          <p:nvPr/>
        </p:nvSpPr>
        <p:spPr>
          <a:xfrm>
            <a:off x="279820" y="2045918"/>
            <a:ext cx="3725912" cy="333375"/>
          </a:xfrm>
          <a:prstGeom prst="rect">
            <a:avLst/>
          </a:prstGeom>
          <a:noFill/>
          <a:ln/>
        </p:spPr>
        <p:txBody>
          <a:bodyPr wrap="square" lIns="0" tIns="0" rIns="0" bIns="0" rtlCol="0" anchor="t"/>
          <a:lstStyle/>
          <a:p>
            <a:pPr algn="just">
              <a:lnSpc>
                <a:spcPts val="1313"/>
              </a:lnSpc>
            </a:pPr>
            <a:r>
              <a:rPr lang="en-US" sz="1100" b="0" spc="-24" kern="0" dirty="0">
                <a:solidFill>
                  <a:srgbClr val="000000"/>
                </a:solidFill>
                <a:latin typeface="DM Sans" pitchFamily="34" charset="0"/>
                <a:ea typeface="DM Sans" pitchFamily="34" charset="-122"/>
                <a:cs typeface="DM Sans" pitchFamily="34" charset="-120"/>
              </a:rPr>
              <a:t>Users experience inconsistent support, which affects their confidence in the service.</a:t>
            </a:r>
            <a:endParaRPr lang="en-US" sz="1050" dirty="0"/>
          </a:p>
        </p:txBody>
      </p:sp>
      <p:sp>
        <p:nvSpPr>
          <p:cNvPr id="13" name="Text 10"/>
          <p:cNvSpPr/>
          <p:nvPr/>
        </p:nvSpPr>
        <p:spPr>
          <a:xfrm>
            <a:off x="268907" y="2436735"/>
            <a:ext cx="3358555" cy="247650"/>
          </a:xfrm>
          <a:prstGeom prst="rect">
            <a:avLst/>
          </a:prstGeom>
          <a:noFill/>
          <a:ln/>
        </p:spPr>
        <p:txBody>
          <a:bodyPr wrap="none" lIns="0" tIns="0" rIns="0" bIns="0" rtlCol="0" anchor="t">
            <a:spAutoFit/>
          </a:bodyPr>
          <a:lstStyle/>
          <a:p>
            <a:pPr algn="l">
              <a:lnSpc>
                <a:spcPts val="1950"/>
              </a:lnSpc>
            </a:pPr>
            <a:r>
              <a:rPr lang="en-US" sz="1500" b="1" spc="-24" kern="0" dirty="0">
                <a:solidFill>
                  <a:srgbClr val="000000"/>
                </a:solidFill>
                <a:latin typeface="DM Sans" pitchFamily="34" charset="0"/>
                <a:ea typeface="DM Sans" pitchFamily="34" charset="-122"/>
                <a:cs typeface="DM Sans" pitchFamily="34" charset="-120"/>
              </a:rPr>
              <a:t>Spam Calls and Misuse of Information</a:t>
            </a:r>
            <a:endParaRPr lang="en-US" sz="1500" dirty="0"/>
          </a:p>
        </p:txBody>
      </p:sp>
      <p:sp>
        <p:nvSpPr>
          <p:cNvPr id="14" name="Shape 11"/>
          <p:cNvSpPr/>
          <p:nvPr/>
        </p:nvSpPr>
        <p:spPr>
          <a:xfrm rot="5400000">
            <a:off x="-5990" y="2562496"/>
            <a:ext cx="294681" cy="0"/>
          </a:xfrm>
          <a:prstGeom prst="line">
            <a:avLst/>
          </a:prstGeom>
          <a:solidFill>
            <a:srgbClr val="684BFF"/>
          </a:solidFill>
          <a:ln w="42333">
            <a:solidFill>
              <a:srgbClr val="09E395"/>
            </a:solidFill>
            <a:prstDash val="solid"/>
            <a:headEnd type="none"/>
            <a:tailEnd type="none"/>
          </a:ln>
        </p:spPr>
      </p:sp>
      <p:sp>
        <p:nvSpPr>
          <p:cNvPr id="15" name="Text 12"/>
          <p:cNvSpPr/>
          <p:nvPr/>
        </p:nvSpPr>
        <p:spPr>
          <a:xfrm>
            <a:off x="268907" y="2679051"/>
            <a:ext cx="3725912" cy="333375"/>
          </a:xfrm>
          <a:prstGeom prst="rect">
            <a:avLst/>
          </a:prstGeom>
          <a:noFill/>
          <a:ln/>
        </p:spPr>
        <p:txBody>
          <a:bodyPr wrap="square" lIns="0" tIns="0" rIns="0" bIns="0" rtlCol="0" anchor="t"/>
          <a:lstStyle/>
          <a:p>
            <a:pPr algn="just">
              <a:lnSpc>
                <a:spcPts val="1313"/>
              </a:lnSpc>
            </a:pPr>
            <a:r>
              <a:rPr lang="en-US" sz="1100" b="0" spc="-24" kern="0" dirty="0">
                <a:solidFill>
                  <a:srgbClr val="000000"/>
                </a:solidFill>
                <a:latin typeface="DM Sans" pitchFamily="34" charset="0"/>
                <a:ea typeface="DM Sans" pitchFamily="34" charset="-122"/>
                <a:cs typeface="DM Sans" pitchFamily="34" charset="-120"/>
              </a:rPr>
              <a:t>Users are frustrated by receiving spam calls after sharing their information, as they fear their data is being sold.</a:t>
            </a:r>
            <a:endParaRPr lang="en-US" sz="1050" dirty="0"/>
          </a:p>
        </p:txBody>
      </p:sp>
      <p:sp>
        <p:nvSpPr>
          <p:cNvPr id="16" name="Shape 13"/>
          <p:cNvSpPr/>
          <p:nvPr/>
        </p:nvSpPr>
        <p:spPr>
          <a:xfrm rot="5400000">
            <a:off x="2456544" y="2733319"/>
            <a:ext cx="4492941" cy="0"/>
          </a:xfrm>
          <a:prstGeom prst="line">
            <a:avLst/>
          </a:prstGeom>
          <a:solidFill>
            <a:srgbClr val="684BFF"/>
          </a:solidFill>
          <a:ln w="21167">
            <a:solidFill>
              <a:srgbClr val="09E395"/>
            </a:solidFill>
            <a:prstDash val="solid"/>
            <a:headEnd type="none"/>
            <a:tailEnd type="none"/>
          </a:ln>
        </p:spPr>
      </p:sp>
      <p:sp>
        <p:nvSpPr>
          <p:cNvPr id="17" name="Text 14"/>
          <p:cNvSpPr/>
          <p:nvPr/>
        </p:nvSpPr>
        <p:spPr>
          <a:xfrm>
            <a:off x="266921" y="3064596"/>
            <a:ext cx="3022054" cy="247650"/>
          </a:xfrm>
          <a:prstGeom prst="rect">
            <a:avLst/>
          </a:prstGeom>
          <a:noFill/>
          <a:ln/>
        </p:spPr>
        <p:txBody>
          <a:bodyPr wrap="none" lIns="0" tIns="0" rIns="0" bIns="0" rtlCol="0" anchor="t">
            <a:spAutoFit/>
          </a:bodyPr>
          <a:lstStyle/>
          <a:p>
            <a:pPr algn="l">
              <a:lnSpc>
                <a:spcPts val="1950"/>
              </a:lnSpc>
            </a:pPr>
            <a:r>
              <a:rPr lang="en-US" sz="1500" b="1" spc="-24" kern="0" dirty="0">
                <a:solidFill>
                  <a:srgbClr val="000000"/>
                </a:solidFill>
                <a:latin typeface="DM Sans" pitchFamily="34" charset="0"/>
                <a:ea typeface="DM Sans" pitchFamily="34" charset="-122"/>
                <a:cs typeface="DM Sans" pitchFamily="34" charset="-120"/>
              </a:rPr>
              <a:t>High Turnaround Time from Banks</a:t>
            </a:r>
            <a:endParaRPr lang="en-US" sz="1500" dirty="0"/>
          </a:p>
        </p:txBody>
      </p:sp>
      <p:sp>
        <p:nvSpPr>
          <p:cNvPr id="18" name="Shape 15"/>
          <p:cNvSpPr/>
          <p:nvPr/>
        </p:nvSpPr>
        <p:spPr>
          <a:xfrm rot="5400000">
            <a:off x="-7977" y="3190357"/>
            <a:ext cx="294681" cy="0"/>
          </a:xfrm>
          <a:prstGeom prst="line">
            <a:avLst/>
          </a:prstGeom>
          <a:solidFill>
            <a:srgbClr val="684BFF"/>
          </a:solidFill>
          <a:ln w="42333">
            <a:solidFill>
              <a:srgbClr val="09E395"/>
            </a:solidFill>
            <a:prstDash val="solid"/>
            <a:headEnd type="none"/>
            <a:tailEnd type="none"/>
          </a:ln>
        </p:spPr>
      </p:sp>
      <p:sp>
        <p:nvSpPr>
          <p:cNvPr id="19" name="Text 16"/>
          <p:cNvSpPr/>
          <p:nvPr/>
        </p:nvSpPr>
        <p:spPr>
          <a:xfrm>
            <a:off x="301646" y="3317188"/>
            <a:ext cx="3867746" cy="333375"/>
          </a:xfrm>
          <a:prstGeom prst="rect">
            <a:avLst/>
          </a:prstGeom>
          <a:noFill/>
          <a:ln/>
        </p:spPr>
        <p:txBody>
          <a:bodyPr wrap="square" lIns="0" tIns="0" rIns="0" bIns="0" rtlCol="0" anchor="t"/>
          <a:lstStyle/>
          <a:p>
            <a:pPr algn="just">
              <a:lnSpc>
                <a:spcPts val="1313"/>
              </a:lnSpc>
            </a:pPr>
            <a:r>
              <a:rPr lang="en-US" sz="1100" b="0" spc="-24" kern="0" dirty="0">
                <a:solidFill>
                  <a:srgbClr val="000000"/>
                </a:solidFill>
                <a:latin typeface="DM Sans" pitchFamily="34" charset="0"/>
                <a:ea typeface="DM Sans" pitchFamily="34" charset="-122"/>
                <a:cs typeface="DM Sans" pitchFamily="34" charset="-120"/>
              </a:rPr>
              <a:t>Users face long waiting times for loan approval and disbursement from banks.</a:t>
            </a:r>
            <a:endParaRPr lang="en-US" sz="1050" dirty="0"/>
          </a:p>
        </p:txBody>
      </p:sp>
      <p:sp>
        <p:nvSpPr>
          <p:cNvPr id="20" name="Text 17"/>
          <p:cNvSpPr/>
          <p:nvPr/>
        </p:nvSpPr>
        <p:spPr>
          <a:xfrm>
            <a:off x="265564" y="3674826"/>
            <a:ext cx="3154363" cy="247650"/>
          </a:xfrm>
          <a:prstGeom prst="rect">
            <a:avLst/>
          </a:prstGeom>
          <a:noFill/>
          <a:ln/>
        </p:spPr>
        <p:txBody>
          <a:bodyPr wrap="none" lIns="0" tIns="0" rIns="0" bIns="0" rtlCol="0" anchor="t">
            <a:spAutoFit/>
          </a:bodyPr>
          <a:lstStyle/>
          <a:p>
            <a:pPr algn="l">
              <a:lnSpc>
                <a:spcPts val="1950"/>
              </a:lnSpc>
            </a:pPr>
            <a:r>
              <a:rPr lang="en-US" sz="1500" b="1" spc="-24" kern="0" dirty="0">
                <a:solidFill>
                  <a:srgbClr val="000000"/>
                </a:solidFill>
                <a:latin typeface="DM Sans" pitchFamily="34" charset="0"/>
                <a:ea typeface="DM Sans" pitchFamily="34" charset="-122"/>
                <a:cs typeface="DM Sans" pitchFamily="34" charset="-120"/>
              </a:rPr>
              <a:t>Need a Detailed Amortization Table</a:t>
            </a:r>
            <a:endParaRPr lang="en-US" sz="1500" dirty="0"/>
          </a:p>
        </p:txBody>
      </p:sp>
      <p:sp>
        <p:nvSpPr>
          <p:cNvPr id="21" name="Shape 18"/>
          <p:cNvSpPr/>
          <p:nvPr/>
        </p:nvSpPr>
        <p:spPr>
          <a:xfrm rot="5400000">
            <a:off x="-9334" y="3800587"/>
            <a:ext cx="294681" cy="0"/>
          </a:xfrm>
          <a:prstGeom prst="line">
            <a:avLst/>
          </a:prstGeom>
          <a:solidFill>
            <a:srgbClr val="684BFF"/>
          </a:solidFill>
          <a:ln w="42333">
            <a:solidFill>
              <a:srgbClr val="09E395"/>
            </a:solidFill>
            <a:prstDash val="solid"/>
            <a:headEnd type="none"/>
            <a:tailEnd type="none"/>
          </a:ln>
        </p:spPr>
      </p:sp>
      <p:sp>
        <p:nvSpPr>
          <p:cNvPr id="22" name="Text 19"/>
          <p:cNvSpPr/>
          <p:nvPr/>
        </p:nvSpPr>
        <p:spPr>
          <a:xfrm>
            <a:off x="267550" y="3927418"/>
            <a:ext cx="3867745" cy="333375"/>
          </a:xfrm>
          <a:prstGeom prst="rect">
            <a:avLst/>
          </a:prstGeom>
          <a:noFill/>
          <a:ln/>
        </p:spPr>
        <p:txBody>
          <a:bodyPr wrap="square" lIns="0" tIns="0" rIns="0" bIns="0" rtlCol="0" anchor="t"/>
          <a:lstStyle/>
          <a:p>
            <a:pPr algn="just">
              <a:lnSpc>
                <a:spcPts val="1313"/>
              </a:lnSpc>
            </a:pPr>
            <a:r>
              <a:rPr lang="en-US" sz="1100" b="0" spc="-24" kern="0" dirty="0">
                <a:solidFill>
                  <a:srgbClr val="000000"/>
                </a:solidFill>
                <a:latin typeface="DM Sans" pitchFamily="34" charset="0"/>
                <a:ea typeface="DM Sans" pitchFamily="34" charset="-122"/>
                <a:cs typeface="DM Sans" pitchFamily="34" charset="-120"/>
              </a:rPr>
              <a:t>Users need a detailed amortization table to understand the breakdown of principal and interest over the loan period.</a:t>
            </a:r>
            <a:endParaRPr lang="en-US" sz="1050" dirty="0"/>
          </a:p>
        </p:txBody>
      </p:sp>
      <p:sp>
        <p:nvSpPr>
          <p:cNvPr id="23" name="Text 20"/>
          <p:cNvSpPr/>
          <p:nvPr/>
        </p:nvSpPr>
        <p:spPr>
          <a:xfrm>
            <a:off x="284614" y="4332051"/>
            <a:ext cx="3937695" cy="247650"/>
          </a:xfrm>
          <a:prstGeom prst="rect">
            <a:avLst/>
          </a:prstGeom>
          <a:noFill/>
          <a:ln/>
        </p:spPr>
        <p:txBody>
          <a:bodyPr wrap="none" lIns="0" tIns="0" rIns="0" bIns="0" rtlCol="0" anchor="t">
            <a:spAutoFit/>
          </a:bodyPr>
          <a:lstStyle/>
          <a:p>
            <a:pPr algn="l">
              <a:lnSpc>
                <a:spcPts val="1950"/>
              </a:lnSpc>
            </a:pPr>
            <a:r>
              <a:rPr lang="en-US" sz="1500" b="1" spc="-24" kern="0" dirty="0">
                <a:solidFill>
                  <a:srgbClr val="000000"/>
                </a:solidFill>
                <a:latin typeface="DM Sans" pitchFamily="34" charset="0"/>
                <a:ea typeface="DM Sans" pitchFamily="34" charset="-122"/>
                <a:cs typeface="DM Sans" pitchFamily="34" charset="-120"/>
              </a:rPr>
              <a:t>Providing Accurate Loan Interest Estimation</a:t>
            </a:r>
            <a:endParaRPr lang="en-US" sz="1500" dirty="0"/>
          </a:p>
        </p:txBody>
      </p:sp>
      <p:sp>
        <p:nvSpPr>
          <p:cNvPr id="24" name="Shape 21"/>
          <p:cNvSpPr/>
          <p:nvPr/>
        </p:nvSpPr>
        <p:spPr>
          <a:xfrm rot="5400000">
            <a:off x="9716" y="4457812"/>
            <a:ext cx="294681" cy="0"/>
          </a:xfrm>
          <a:prstGeom prst="line">
            <a:avLst/>
          </a:prstGeom>
          <a:solidFill>
            <a:srgbClr val="684BFF"/>
          </a:solidFill>
          <a:ln w="42333">
            <a:solidFill>
              <a:srgbClr val="09E395"/>
            </a:solidFill>
            <a:prstDash val="solid"/>
            <a:headEnd type="none"/>
            <a:tailEnd type="none"/>
          </a:ln>
        </p:spPr>
      </p:sp>
      <p:sp>
        <p:nvSpPr>
          <p:cNvPr id="25" name="Text 22"/>
          <p:cNvSpPr/>
          <p:nvPr/>
        </p:nvSpPr>
        <p:spPr>
          <a:xfrm>
            <a:off x="286600" y="4584643"/>
            <a:ext cx="3867746" cy="333375"/>
          </a:xfrm>
          <a:prstGeom prst="rect">
            <a:avLst/>
          </a:prstGeom>
          <a:noFill/>
          <a:ln/>
        </p:spPr>
        <p:txBody>
          <a:bodyPr wrap="square" lIns="0" tIns="0" rIns="0" bIns="0" rtlCol="0" anchor="t"/>
          <a:lstStyle/>
          <a:p>
            <a:pPr algn="just">
              <a:lnSpc>
                <a:spcPts val="1313"/>
              </a:lnSpc>
            </a:pPr>
            <a:r>
              <a:rPr lang="en-US" sz="1100" b="0" spc="-24" kern="0" dirty="0">
                <a:solidFill>
                  <a:srgbClr val="000000"/>
                </a:solidFill>
                <a:latin typeface="DM Sans" pitchFamily="34" charset="0"/>
                <a:ea typeface="DM Sans" pitchFamily="34" charset="-122"/>
                <a:cs typeface="DM Sans" pitchFamily="34" charset="-120"/>
              </a:rPr>
              <a:t>Users need accurate and transparent loan interest rate estimates to make informed decisions.</a:t>
            </a:r>
            <a:endParaRPr lang="en-US" sz="1050" dirty="0"/>
          </a:p>
        </p:txBody>
      </p:sp>
      <p:sp>
        <p:nvSpPr>
          <p:cNvPr id="26" name="Text 23"/>
          <p:cNvSpPr/>
          <p:nvPr/>
        </p:nvSpPr>
        <p:spPr>
          <a:xfrm>
            <a:off x="5698465" y="255336"/>
            <a:ext cx="7683649" cy="194270"/>
          </a:xfrm>
          <a:prstGeom prst="rect">
            <a:avLst/>
          </a:prstGeom>
          <a:noFill/>
          <a:ln/>
        </p:spPr>
        <p:txBody>
          <a:bodyPr wrap="square" lIns="0" tIns="0" rIns="0" bIns="0" rtlCol="0" anchor="ctr"/>
          <a:lstStyle/>
          <a:p>
            <a:pPr algn="l">
              <a:lnSpc>
                <a:spcPts val="1530"/>
              </a:lnSpc>
            </a:pPr>
            <a:r>
              <a:rPr lang="en-US" sz="1800" b="1" spc="-72" kern="0" dirty="0">
                <a:solidFill>
                  <a:srgbClr val="000000"/>
                </a:solidFill>
                <a:latin typeface="Poppins" pitchFamily="34" charset="0"/>
                <a:ea typeface="Poppins" pitchFamily="34" charset="-122"/>
                <a:cs typeface="Poppins" pitchFamily="34" charset="-120"/>
              </a:rPr>
              <a:t>Problem Prioritization</a:t>
            </a:r>
            <a:endParaRPr lang="en-US" sz="1800" dirty="0"/>
          </a:p>
        </p:txBody>
      </p:sp>
      <p:sp>
        <p:nvSpPr>
          <p:cNvPr id="27" name="Shape 24"/>
          <p:cNvSpPr/>
          <p:nvPr/>
        </p:nvSpPr>
        <p:spPr>
          <a:xfrm rot="5400000">
            <a:off x="3218702" y="2385274"/>
            <a:ext cx="3663374" cy="0"/>
          </a:xfrm>
          <a:prstGeom prst="line">
            <a:avLst/>
          </a:prstGeom>
          <a:solidFill>
            <a:srgbClr val="684BFF"/>
          </a:solidFill>
          <a:ln w="21167">
            <a:solidFill>
              <a:srgbClr val="000000"/>
            </a:solidFill>
            <a:prstDash val="solid"/>
            <a:headEnd type="triangle"/>
            <a:tailEnd type="none"/>
          </a:ln>
        </p:spPr>
      </p:sp>
      <p:sp>
        <p:nvSpPr>
          <p:cNvPr id="28" name="Shape 25"/>
          <p:cNvSpPr/>
          <p:nvPr/>
        </p:nvSpPr>
        <p:spPr>
          <a:xfrm rot="10800000">
            <a:off x="5046125" y="4212322"/>
            <a:ext cx="4009095" cy="0"/>
          </a:xfrm>
          <a:prstGeom prst="line">
            <a:avLst/>
          </a:prstGeom>
          <a:solidFill>
            <a:srgbClr val="684BFF"/>
          </a:solidFill>
          <a:ln w="21167">
            <a:solidFill>
              <a:srgbClr val="000000"/>
            </a:solidFill>
            <a:prstDash val="solid"/>
            <a:headEnd type="triangle"/>
            <a:tailEnd type="none"/>
          </a:ln>
        </p:spPr>
      </p:sp>
      <p:sp>
        <p:nvSpPr>
          <p:cNvPr id="29" name="Shape 26"/>
          <p:cNvSpPr/>
          <p:nvPr/>
        </p:nvSpPr>
        <p:spPr>
          <a:xfrm rot="5400000">
            <a:off x="5381578" y="2372123"/>
            <a:ext cx="3389436" cy="0"/>
          </a:xfrm>
          <a:prstGeom prst="line">
            <a:avLst/>
          </a:prstGeom>
          <a:solidFill>
            <a:srgbClr val="684BFF"/>
          </a:solidFill>
          <a:ln w="21167">
            <a:solidFill>
              <a:srgbClr val="000000"/>
            </a:solidFill>
            <a:prstDash val="solid"/>
            <a:headEnd type="triangle"/>
            <a:tailEnd type="triangle"/>
          </a:ln>
        </p:spPr>
      </p:sp>
      <p:sp>
        <p:nvSpPr>
          <p:cNvPr id="30" name="Shape 27"/>
          <p:cNvSpPr/>
          <p:nvPr/>
        </p:nvSpPr>
        <p:spPr>
          <a:xfrm>
            <a:off x="5370208" y="2373404"/>
            <a:ext cx="3729952" cy="0"/>
          </a:xfrm>
          <a:prstGeom prst="line">
            <a:avLst/>
          </a:prstGeom>
          <a:solidFill>
            <a:srgbClr val="684BFF"/>
          </a:solidFill>
          <a:ln w="21167">
            <a:solidFill>
              <a:srgbClr val="000000"/>
            </a:solidFill>
            <a:prstDash val="solid"/>
            <a:headEnd type="triangle"/>
            <a:tailEnd type="triangle"/>
          </a:ln>
        </p:spPr>
      </p:sp>
      <p:sp>
        <p:nvSpPr>
          <p:cNvPr id="31" name="Text 28"/>
          <p:cNvSpPr/>
          <p:nvPr/>
        </p:nvSpPr>
        <p:spPr>
          <a:xfrm>
            <a:off x="5697220" y="2219488"/>
            <a:ext cx="1157675" cy="349848"/>
          </a:xfrm>
          <a:prstGeom prst="roundRect">
            <a:avLst>
              <a:gd name="adj" fmla="val -261371"/>
            </a:avLst>
          </a:prstGeom>
          <a:solidFill>
            <a:srgbClr val="09E395"/>
          </a:solidFill>
          <a:ln/>
        </p:spPr>
        <p:txBody>
          <a:bodyPr wrap="square" lIns="64315" tIns="41301" rIns="64315" bIns="41301" rtlCol="0" anchor="ctr"/>
          <a:lstStyle/>
          <a:p>
            <a:pPr algn="ctr">
              <a:lnSpc>
                <a:spcPts val="563"/>
              </a:lnSpc>
            </a:pPr>
            <a:r>
              <a:rPr lang="en-US" sz="800" spc="-24" kern="0" dirty="0">
                <a:solidFill>
                  <a:srgbClr val="FFFFFF"/>
                </a:solidFill>
              </a:rPr>
              <a:t>Lengthy and cumbersome application process</a:t>
            </a:r>
            <a:endParaRPr lang="en-US" sz="750" dirty="0"/>
          </a:p>
        </p:txBody>
      </p:sp>
      <p:sp>
        <p:nvSpPr>
          <p:cNvPr id="32" name="Text 29"/>
          <p:cNvSpPr/>
          <p:nvPr/>
        </p:nvSpPr>
        <p:spPr>
          <a:xfrm>
            <a:off x="5914850" y="3958954"/>
            <a:ext cx="177205" cy="133350"/>
          </a:xfrm>
          <a:prstGeom prst="rect">
            <a:avLst/>
          </a:prstGeom>
          <a:noFill/>
          <a:ln/>
        </p:spPr>
        <p:txBody>
          <a:bodyPr wrap="none" lIns="0" tIns="0" rIns="0" bIns="0" rtlCol="0" anchor="t">
            <a:spAutoFit/>
          </a:bodyPr>
          <a:lstStyle/>
          <a:p>
            <a:pPr algn="l">
              <a:lnSpc>
                <a:spcPts val="1050"/>
              </a:lnSpc>
            </a:pPr>
            <a:r>
              <a:rPr lang="en-US" sz="800" b="0" spc="24" kern="0" dirty="0">
                <a:solidFill>
                  <a:srgbClr val="000000"/>
                </a:solidFill>
                <a:latin typeface="DM Mono" pitchFamily="34" charset="0"/>
                <a:ea typeface="DM Mono" pitchFamily="34" charset="-122"/>
                <a:cs typeface="DM Mono" pitchFamily="34" charset="-120"/>
              </a:rPr>
              <a:t>Low</a:t>
            </a:r>
            <a:endParaRPr lang="en-US" sz="750" dirty="0"/>
          </a:p>
        </p:txBody>
      </p:sp>
      <p:sp>
        <p:nvSpPr>
          <p:cNvPr id="33" name="Text 30"/>
          <p:cNvSpPr/>
          <p:nvPr/>
        </p:nvSpPr>
        <p:spPr>
          <a:xfrm rot="16200000">
            <a:off x="5105083" y="1542382"/>
            <a:ext cx="298648" cy="133350"/>
          </a:xfrm>
          <a:prstGeom prst="rect">
            <a:avLst/>
          </a:prstGeom>
          <a:noFill/>
          <a:ln/>
        </p:spPr>
        <p:txBody>
          <a:bodyPr wrap="square" lIns="0" tIns="0" rIns="0" bIns="0" rtlCol="0" anchor="t"/>
          <a:lstStyle/>
          <a:p>
            <a:pPr algn="l">
              <a:lnSpc>
                <a:spcPts val="1050"/>
              </a:lnSpc>
            </a:pPr>
            <a:r>
              <a:rPr lang="en-US" sz="800" b="0" spc="24" kern="0" dirty="0">
                <a:solidFill>
                  <a:srgbClr val="000000"/>
                </a:solidFill>
                <a:latin typeface="DM Mono" pitchFamily="34" charset="0"/>
                <a:ea typeface="DM Mono" pitchFamily="34" charset="-122"/>
                <a:cs typeface="DM Mono" pitchFamily="34" charset="-120"/>
              </a:rPr>
              <a:t>High</a:t>
            </a:r>
            <a:endParaRPr lang="en-US" sz="750" dirty="0"/>
          </a:p>
        </p:txBody>
      </p:sp>
      <p:sp>
        <p:nvSpPr>
          <p:cNvPr id="34" name="Text 31"/>
          <p:cNvSpPr/>
          <p:nvPr/>
        </p:nvSpPr>
        <p:spPr>
          <a:xfrm rot="16200000">
            <a:off x="5129417" y="3143365"/>
            <a:ext cx="249982" cy="133350"/>
          </a:xfrm>
          <a:prstGeom prst="rect">
            <a:avLst/>
          </a:prstGeom>
          <a:noFill/>
          <a:ln/>
        </p:spPr>
        <p:txBody>
          <a:bodyPr wrap="square" lIns="0" tIns="0" rIns="0" bIns="0" rtlCol="0" anchor="t"/>
          <a:lstStyle/>
          <a:p>
            <a:pPr algn="l">
              <a:lnSpc>
                <a:spcPts val="1050"/>
              </a:lnSpc>
            </a:pPr>
            <a:r>
              <a:rPr lang="en-US" sz="800" b="0" spc="24" kern="0" dirty="0">
                <a:solidFill>
                  <a:srgbClr val="000000"/>
                </a:solidFill>
                <a:latin typeface="DM Mono" pitchFamily="34" charset="0"/>
                <a:ea typeface="DM Mono" pitchFamily="34" charset="-122"/>
                <a:cs typeface="DM Mono" pitchFamily="34" charset="-120"/>
              </a:rPr>
              <a:t>Low</a:t>
            </a:r>
            <a:endParaRPr lang="en-US" sz="750" dirty="0"/>
          </a:p>
        </p:txBody>
      </p:sp>
      <p:sp>
        <p:nvSpPr>
          <p:cNvPr id="35" name="Text 32"/>
          <p:cNvSpPr/>
          <p:nvPr/>
        </p:nvSpPr>
        <p:spPr>
          <a:xfrm>
            <a:off x="6925755" y="4329788"/>
            <a:ext cx="432296" cy="159990"/>
          </a:xfrm>
          <a:prstGeom prst="rect">
            <a:avLst/>
          </a:prstGeom>
          <a:noFill/>
          <a:ln/>
        </p:spPr>
        <p:txBody>
          <a:bodyPr wrap="square" lIns="0" tIns="0" rIns="0" bIns="0" rtlCol="0" anchor="t"/>
          <a:lstStyle/>
          <a:p>
            <a:pPr algn="l">
              <a:lnSpc>
                <a:spcPts val="1260"/>
              </a:lnSpc>
            </a:pPr>
            <a:r>
              <a:rPr lang="en-US" sz="900" b="0" spc="24" kern="0" dirty="0">
                <a:solidFill>
                  <a:srgbClr val="000000"/>
                </a:solidFill>
                <a:latin typeface="DM Mono" pitchFamily="34" charset="0"/>
                <a:ea typeface="DM Mono" pitchFamily="34" charset="-122"/>
                <a:cs typeface="DM Mono" pitchFamily="34" charset="-120"/>
              </a:rPr>
              <a:t>EFFORT</a:t>
            </a:r>
            <a:endParaRPr lang="en-US" sz="900" dirty="0"/>
          </a:p>
        </p:txBody>
      </p:sp>
      <p:sp>
        <p:nvSpPr>
          <p:cNvPr id="36" name="Text 33"/>
          <p:cNvSpPr/>
          <p:nvPr/>
        </p:nvSpPr>
        <p:spPr>
          <a:xfrm rot="16200000">
            <a:off x="4615584" y="2762090"/>
            <a:ext cx="431949" cy="159990"/>
          </a:xfrm>
          <a:prstGeom prst="rect">
            <a:avLst/>
          </a:prstGeom>
          <a:noFill/>
          <a:ln/>
        </p:spPr>
        <p:txBody>
          <a:bodyPr wrap="square" lIns="0" tIns="0" rIns="0" bIns="0" rtlCol="0" anchor="t"/>
          <a:lstStyle/>
          <a:p>
            <a:pPr algn="l">
              <a:lnSpc>
                <a:spcPts val="1260"/>
              </a:lnSpc>
            </a:pPr>
            <a:r>
              <a:rPr lang="en-US" sz="900" b="0" spc="24" kern="0" dirty="0">
                <a:solidFill>
                  <a:srgbClr val="000000"/>
                </a:solidFill>
                <a:latin typeface="DM Mono" pitchFamily="34" charset="0"/>
                <a:ea typeface="DM Mono" pitchFamily="34" charset="-122"/>
                <a:cs typeface="DM Mono" pitchFamily="34" charset="-120"/>
              </a:rPr>
              <a:t>IMPACT</a:t>
            </a:r>
            <a:endParaRPr lang="en-US" sz="900" dirty="0"/>
          </a:p>
        </p:txBody>
      </p:sp>
      <p:sp>
        <p:nvSpPr>
          <p:cNvPr id="37" name="Text 34"/>
          <p:cNvSpPr/>
          <p:nvPr/>
        </p:nvSpPr>
        <p:spPr>
          <a:xfrm>
            <a:off x="7513148" y="2187792"/>
            <a:ext cx="938316" cy="374308"/>
          </a:xfrm>
          <a:prstGeom prst="roundRect">
            <a:avLst>
              <a:gd name="adj" fmla="val -244291"/>
            </a:avLst>
          </a:prstGeom>
          <a:solidFill>
            <a:srgbClr val="09E395"/>
          </a:solidFill>
          <a:ln/>
        </p:spPr>
        <p:txBody>
          <a:bodyPr wrap="square" lIns="52129" tIns="44189" rIns="52129" bIns="44189" rtlCol="0" anchor="ctr"/>
          <a:lstStyle/>
          <a:p>
            <a:pPr algn="ctr">
              <a:lnSpc>
                <a:spcPts val="563"/>
              </a:lnSpc>
            </a:pPr>
            <a:r>
              <a:rPr lang="en-US" sz="800" b="1" spc="-24" kern="0" dirty="0">
                <a:solidFill>
                  <a:srgbClr val="FFFFFF"/>
                </a:solidFill>
              </a:rPr>
              <a:t>Complex Loan Terms &amp; Conditions</a:t>
            </a:r>
            <a:endParaRPr lang="en-US" sz="750" dirty="0"/>
          </a:p>
        </p:txBody>
      </p:sp>
      <p:sp>
        <p:nvSpPr>
          <p:cNvPr id="38" name="Text 35"/>
          <p:cNvSpPr/>
          <p:nvPr/>
        </p:nvSpPr>
        <p:spPr>
          <a:xfrm>
            <a:off x="6576483" y="961425"/>
            <a:ext cx="1007320" cy="385889"/>
          </a:xfrm>
          <a:prstGeom prst="roundRect">
            <a:avLst>
              <a:gd name="adj" fmla="val -236959"/>
            </a:avLst>
          </a:prstGeom>
          <a:solidFill>
            <a:srgbClr val="09E395"/>
          </a:solidFill>
          <a:ln/>
        </p:spPr>
        <p:txBody>
          <a:bodyPr wrap="square" lIns="55962" tIns="45556" rIns="55962" bIns="45556" rtlCol="0" anchor="ctr"/>
          <a:lstStyle/>
          <a:p>
            <a:pPr algn="ctr">
              <a:lnSpc>
                <a:spcPts val="900"/>
              </a:lnSpc>
            </a:pPr>
            <a:r>
              <a:rPr lang="en-US" sz="800" spc="-24" kern="0" dirty="0">
                <a:solidFill>
                  <a:srgbClr val="FFFFFF"/>
                </a:solidFill>
              </a:rPr>
              <a:t>Providing Accurate Loan Interest Estimation</a:t>
            </a:r>
            <a:endParaRPr lang="en-US" sz="1200" dirty="0"/>
          </a:p>
        </p:txBody>
      </p:sp>
      <p:sp>
        <p:nvSpPr>
          <p:cNvPr id="39" name="Text 36"/>
          <p:cNvSpPr/>
          <p:nvPr/>
        </p:nvSpPr>
        <p:spPr>
          <a:xfrm>
            <a:off x="6609519" y="2679603"/>
            <a:ext cx="979146" cy="373139"/>
          </a:xfrm>
          <a:prstGeom prst="roundRect">
            <a:avLst>
              <a:gd name="adj" fmla="val -245056"/>
            </a:avLst>
          </a:prstGeom>
          <a:solidFill>
            <a:srgbClr val="09E395"/>
          </a:solidFill>
          <a:ln/>
        </p:spPr>
        <p:txBody>
          <a:bodyPr wrap="square" lIns="54397" tIns="44051" rIns="54397" bIns="44051" rtlCol="0" anchor="ctr"/>
          <a:lstStyle/>
          <a:p>
            <a:pPr algn="ctr">
              <a:lnSpc>
                <a:spcPts val="900"/>
              </a:lnSpc>
            </a:pPr>
            <a:r>
              <a:rPr lang="en-US" sz="800" b="1" spc="-24" kern="0" dirty="0">
                <a:solidFill>
                  <a:srgbClr val="FFFFFF"/>
                </a:solidFill>
              </a:rPr>
              <a:t>Inconsistent Customer Support</a:t>
            </a:r>
            <a:endParaRPr lang="en-US" sz="1200" dirty="0"/>
          </a:p>
        </p:txBody>
      </p:sp>
      <p:sp>
        <p:nvSpPr>
          <p:cNvPr id="40" name="Text 37"/>
          <p:cNvSpPr/>
          <p:nvPr/>
        </p:nvSpPr>
        <p:spPr>
          <a:xfrm>
            <a:off x="7908147" y="3962905"/>
            <a:ext cx="393898" cy="133350"/>
          </a:xfrm>
          <a:prstGeom prst="rect">
            <a:avLst/>
          </a:prstGeom>
          <a:noFill/>
          <a:ln/>
        </p:spPr>
        <p:txBody>
          <a:bodyPr wrap="square" lIns="0" tIns="0" rIns="0" bIns="0" rtlCol="0" anchor="t"/>
          <a:lstStyle/>
          <a:p>
            <a:pPr algn="l">
              <a:lnSpc>
                <a:spcPts val="1050"/>
              </a:lnSpc>
            </a:pPr>
            <a:r>
              <a:rPr lang="en-US" sz="800" b="0" spc="24" kern="0" dirty="0">
                <a:solidFill>
                  <a:srgbClr val="000000"/>
                </a:solidFill>
                <a:latin typeface="DM Mono" pitchFamily="34" charset="0"/>
                <a:ea typeface="DM Mono" pitchFamily="34" charset="-122"/>
                <a:cs typeface="DM Mono" pitchFamily="34" charset="-120"/>
              </a:rPr>
              <a:t>High</a:t>
            </a:r>
            <a:endParaRPr lang="en-US" sz="750" dirty="0"/>
          </a:p>
        </p:txBody>
      </p:sp>
      <p:sp>
        <p:nvSpPr>
          <p:cNvPr id="41" name="Text 38"/>
          <p:cNvSpPr/>
          <p:nvPr/>
        </p:nvSpPr>
        <p:spPr>
          <a:xfrm>
            <a:off x="5369884" y="677744"/>
            <a:ext cx="1023395" cy="373139"/>
          </a:xfrm>
          <a:prstGeom prst="roundRect">
            <a:avLst>
              <a:gd name="adj" fmla="val -245056"/>
            </a:avLst>
          </a:prstGeom>
          <a:solidFill>
            <a:srgbClr val="09E395"/>
          </a:solidFill>
          <a:ln/>
        </p:spPr>
        <p:txBody>
          <a:bodyPr wrap="square" lIns="56855" tIns="44051" rIns="56855" bIns="44051" rtlCol="0" anchor="ctr"/>
          <a:lstStyle/>
          <a:p>
            <a:pPr algn="ctr">
              <a:lnSpc>
                <a:spcPts val="900"/>
              </a:lnSpc>
            </a:pPr>
            <a:r>
              <a:rPr lang="en-US" sz="800" spc="-24" kern="0" dirty="0">
                <a:solidFill>
                  <a:srgbClr val="FFFFFF"/>
                </a:solidFill>
              </a:rPr>
              <a:t>Spam calls &amp; misuse of information</a:t>
            </a:r>
            <a:endParaRPr lang="en-US" sz="1200" dirty="0"/>
          </a:p>
        </p:txBody>
      </p:sp>
      <p:sp>
        <p:nvSpPr>
          <p:cNvPr id="42" name="Text 39"/>
          <p:cNvSpPr/>
          <p:nvPr/>
        </p:nvSpPr>
        <p:spPr>
          <a:xfrm>
            <a:off x="7907039" y="673820"/>
            <a:ext cx="1023395" cy="373139"/>
          </a:xfrm>
          <a:prstGeom prst="roundRect">
            <a:avLst>
              <a:gd name="adj" fmla="val -245056"/>
            </a:avLst>
          </a:prstGeom>
          <a:solidFill>
            <a:srgbClr val="09E395"/>
          </a:solidFill>
          <a:ln/>
        </p:spPr>
        <p:txBody>
          <a:bodyPr wrap="square" lIns="56855" tIns="44051" rIns="56855" bIns="44051" rtlCol="0" anchor="ctr"/>
          <a:lstStyle/>
          <a:p>
            <a:pPr algn="ctr">
              <a:lnSpc>
                <a:spcPts val="900"/>
              </a:lnSpc>
            </a:pPr>
            <a:r>
              <a:rPr lang="en-US" sz="800" spc="-24" kern="0" dirty="0">
                <a:solidFill>
                  <a:srgbClr val="FFFFFF"/>
                </a:solidFill>
              </a:rPr>
              <a:t>High Turnaround Time from Banks</a:t>
            </a:r>
            <a:endParaRPr lang="en-US" sz="1200" dirty="0"/>
          </a:p>
        </p:txBody>
      </p:sp>
      <p:sp>
        <p:nvSpPr>
          <p:cNvPr id="43" name="Text 40"/>
          <p:cNvSpPr/>
          <p:nvPr/>
        </p:nvSpPr>
        <p:spPr>
          <a:xfrm>
            <a:off x="6178233" y="1724144"/>
            <a:ext cx="1004900" cy="353918"/>
          </a:xfrm>
          <a:prstGeom prst="roundRect">
            <a:avLst>
              <a:gd name="adj" fmla="val -258365"/>
            </a:avLst>
          </a:prstGeom>
          <a:solidFill>
            <a:srgbClr val="09E395"/>
          </a:solidFill>
          <a:ln/>
        </p:spPr>
        <p:txBody>
          <a:bodyPr wrap="square" lIns="55828" tIns="41782" rIns="55828" bIns="41782" rtlCol="0" anchor="ctr"/>
          <a:lstStyle/>
          <a:p>
            <a:pPr algn="ctr">
              <a:lnSpc>
                <a:spcPts val="938"/>
              </a:lnSpc>
            </a:pPr>
            <a:r>
              <a:rPr lang="en-US" sz="800" spc="-24" kern="0" dirty="0">
                <a:solidFill>
                  <a:srgbClr val="FFFFFF"/>
                </a:solidFill>
              </a:rPr>
              <a:t>Need a Detailed amortization Table</a:t>
            </a:r>
            <a:endParaRPr lang="en-US" sz="750" dirty="0"/>
          </a:p>
        </p:txBody>
      </p:sp>
      <p:pic>
        <p:nvPicPr>
          <p:cNvPr id="44" name="Image 0" descr="https://pitch-assets-ccb95893-de3f-4266-973c-20049231b248.s3.eu-west-1.amazonaws.com/try-pitch-pdf-export-logo.svg">
            <a:hlinkClick r:id="rId3" tooltip=""/>
          </p:cNvPr>
          <p:cNvPicPr>
            <a:picLocks noChangeAspect="1"/>
          </p:cNvPicPr>
          <p:nvPr/>
        </p:nvPicPr>
        <p:blipFill>
          <a:blip r:embed="rId1">
            <a:extLst>
              <a:ext uri="{96DAC541-7B7A-43D3-8B79-37D633B846F1}">
                <asvg:svgBlip xmlns:asvg="http://schemas.microsoft.com/office/drawing/2016/SVG/main" r:embed="rId2"/>
              </a:ext>
            </a:extLst>
          </a:blip>
          <a:srcRect l="0" r="0" t="0" b="0"/>
          <a:stretch/>
        </p:blipFill>
        <p:spPr>
          <a:xfrm>
            <a:off x="136595" y="4803153"/>
            <a:ext cx="515221" cy="227303"/>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solidFill>
          <a:srgbClr val="FFFFFF"/>
        </a:solidFill>
      </p:bgPr>
    </p:bg>
    <p:spTree>
      <p:nvGrpSpPr>
        <p:cNvPr id="1" name=""/>
        <p:cNvGrpSpPr/>
        <p:nvPr/>
      </p:nvGrpSpPr>
      <p:grpSpPr>
        <a:xfrm>
          <a:off x="0" y="0"/>
          <a:ext cx="0" cy="0"/>
          <a:chOff x="0" y="0"/>
          <a:chExt cx="0" cy="0"/>
        </a:xfrm>
      </p:grpSpPr>
      <p:sp>
        <p:nvSpPr>
          <p:cNvPr id="3" name="Text 0"/>
          <p:cNvSpPr/>
          <p:nvPr/>
        </p:nvSpPr>
        <p:spPr>
          <a:xfrm>
            <a:off x="132947" y="129326"/>
            <a:ext cx="7308453" cy="323850"/>
          </a:xfrm>
          <a:prstGeom prst="rect">
            <a:avLst/>
          </a:prstGeom>
          <a:noFill/>
          <a:ln/>
        </p:spPr>
        <p:txBody>
          <a:bodyPr wrap="square" lIns="0" tIns="0" rIns="0" bIns="0" rtlCol="0" anchor="ctr"/>
          <a:lstStyle/>
          <a:p>
            <a:pPr algn="l">
              <a:lnSpc>
                <a:spcPts val="2550"/>
              </a:lnSpc>
            </a:pPr>
            <a:r>
              <a:rPr lang="en-US" sz="3000" b="1" spc="-72" kern="0" dirty="0">
                <a:solidFill>
                  <a:srgbClr val="000000"/>
                </a:solidFill>
                <a:latin typeface="Poppins" pitchFamily="34" charset="0"/>
                <a:ea typeface="Poppins" pitchFamily="34" charset="-122"/>
                <a:cs typeface="Poppins" pitchFamily="34" charset="-120"/>
              </a:rPr>
              <a:t>Impact Effort Prioritization Framework (1/2)</a:t>
            </a:r>
            <a:endParaRPr lang="en-US" sz="3000" dirty="0"/>
          </a:p>
        </p:txBody>
      </p:sp>
      <p:graphicFrame>
        <p:nvGraphicFramePr>
          <p:cNvPr id="13" name="Table 0"/>
          <p:cNvGraphicFramePr>
            <a:graphicFrameLocks noGrp="1"/>
          </p:cNvGraphicFramePr>
          <p:nvPr>
            <p:extLst>
              <p:ext uri="{D42A27DB-BD31-4B8C-83A1-F6EECF244321}">
                <p14:modId xmlns:p14="http://schemas.microsoft.com/office/powerpoint/2010/main" val="1579011935"/>
              </p:ext>
            </p:extLst>
          </p:nvPr>
        </p:nvGraphicFramePr>
        <p:xfrm>
          <a:off x="132948" y="566052"/>
          <a:ext cx="8903196" cy="4343648"/>
        </p:xfrm>
        <a:graphic>
          <a:graphicData uri="http://schemas.openxmlformats.org/drawingml/2006/table">
            <a:tbl>
              <a:tblPr/>
              <a:tblGrid>
                <a:gridCol w="1650950"/>
                <a:gridCol w="881268"/>
                <a:gridCol w="785359"/>
                <a:gridCol w="3181450"/>
                <a:gridCol w="2347118"/>
              </a:tblGrid>
              <a:tr h="706685">
                <a:tc>
                  <a:txBody>
                    <a:bodyPr/>
                    <a:lstStyle/>
                    <a:p>
                      <a:pPr algn="ctr"/>
                      <a:r>
                        <a:rPr lang="en-US" sz="1500" b="1" dirty="0">
                          <a:solidFill>
                            <a:srgbClr val="000000"/>
                          </a:solidFill>
                          <a:latin typeface="DM Sans" pitchFamily="34" charset="0"/>
                          <a:ea typeface="DM Sans" pitchFamily="34" charset="-122"/>
                          <a:cs typeface="DM Sans" pitchFamily="34" charset="-120"/>
                        </a:rPr>
                        <a:t>Problem Identified</a:t>
                      </a:r>
                      <a:endParaRPr lang="en-US" sz="1500" dirty="0">
                        <a:latin typeface="DM Sans" charset="0"/>
                        <a:ea typeface="DM Sans" charset="0"/>
                        <a:cs typeface="DM Sans" charset="0"/>
                      </a:endParaRPr>
                    </a:p>
                  </a:txBody>
                  <a:tcPr marL="95250" marR="95250" marT="95250" marB="95250" anchor="ctr">
                    <a:lnL w="9525" cap="flat" cmpd="sng" algn="ctr">
                      <a:solidFill>
                        <a:srgbClr val="1889E3">
                          <a:alpha val="100000"/>
                        </a:srgbClr>
                      </a:solidFill>
                      <a:prstDash val="solid"/>
                      <a:round/>
                      <a:headEnd type="none" w="med" len="med"/>
                      <a:tailEnd type="none" w="med" len="med"/>
                    </a:lnL>
                    <a:lnR w="9525" cap="flat" cmpd="sng" algn="ctr">
                      <a:solidFill>
                        <a:srgbClr val="1889E3">
                          <a:alpha val="100000"/>
                        </a:srgbClr>
                      </a:solidFill>
                      <a:prstDash val="solid"/>
                      <a:round/>
                      <a:headEnd type="none" w="med" len="med"/>
                      <a:tailEnd type="none" w="med" len="med"/>
                    </a:lnR>
                    <a:lnT w="9525" cap="flat" cmpd="sng" algn="ctr">
                      <a:solidFill>
                        <a:srgbClr val="1889E3">
                          <a:alpha val="100000"/>
                        </a:srgbClr>
                      </a:solidFill>
                      <a:prstDash val="solid"/>
                      <a:round/>
                      <a:headEnd type="none" w="med" len="med"/>
                      <a:tailEnd type="none" w="med" len="med"/>
                    </a:lnT>
                    <a:lnB w="9525" cap="flat" cmpd="sng" algn="ctr">
                      <a:solidFill>
                        <a:srgbClr val="1889E3">
                          <a:alpha val="100000"/>
                        </a:srgbClr>
                      </a:solidFill>
                      <a:prstDash val="solid"/>
                      <a:round/>
                      <a:headEnd type="none" w="med" len="med"/>
                      <a:tailEnd type="none" w="med" len="med"/>
                    </a:lnB>
                    <a:solidFill>
                      <a:srgbClr val="FFFFFF"/>
                    </a:solidFill>
                  </a:tcPr>
                </a:tc>
                <a:tc>
                  <a:txBody>
                    <a:bodyPr/>
                    <a:lstStyle/>
                    <a:p>
                      <a:pPr algn="ctr"/>
                      <a:r>
                        <a:rPr lang="en-US" sz="1500" b="1" dirty="0">
                          <a:solidFill>
                            <a:srgbClr val="000000"/>
                          </a:solidFill>
                          <a:latin typeface="DM Sans" pitchFamily="34" charset="0"/>
                          <a:ea typeface="DM Sans" pitchFamily="34" charset="-122"/>
                          <a:cs typeface="DM Sans" pitchFamily="34" charset="-120"/>
                        </a:rPr>
                        <a:t>Impact</a:t>
                      </a:r>
                      <a:endParaRPr lang="en-US" sz="1500" dirty="0">
                        <a:latin typeface="DM Sans" charset="0"/>
                        <a:ea typeface="DM Sans" charset="0"/>
                        <a:cs typeface="DM Sans" charset="0"/>
                      </a:endParaRPr>
                    </a:p>
                  </a:txBody>
                  <a:tcPr marL="95250" marR="95250" marT="95250" marB="95250" anchor="ctr">
                    <a:lnL w="9525" cap="flat" cmpd="sng" algn="ctr">
                      <a:solidFill>
                        <a:srgbClr val="1889E3">
                          <a:alpha val="100000"/>
                        </a:srgbClr>
                      </a:solidFill>
                      <a:prstDash val="solid"/>
                      <a:round/>
                      <a:headEnd type="none" w="med" len="med"/>
                      <a:tailEnd type="none" w="med" len="med"/>
                    </a:lnL>
                    <a:lnR w="9525" cap="flat" cmpd="sng" algn="ctr">
                      <a:solidFill>
                        <a:srgbClr val="1889E3">
                          <a:alpha val="100000"/>
                        </a:srgbClr>
                      </a:solidFill>
                      <a:prstDash val="solid"/>
                      <a:round/>
                      <a:headEnd type="none" w="med" len="med"/>
                      <a:tailEnd type="none" w="med" len="med"/>
                    </a:lnR>
                    <a:lnT w="9525" cap="flat" cmpd="sng" algn="ctr">
                      <a:solidFill>
                        <a:srgbClr val="1889E3">
                          <a:alpha val="100000"/>
                        </a:srgbClr>
                      </a:solidFill>
                      <a:prstDash val="solid"/>
                      <a:round/>
                      <a:headEnd type="none" w="med" len="med"/>
                      <a:tailEnd type="none" w="med" len="med"/>
                    </a:lnT>
                    <a:lnB w="9525" cap="flat" cmpd="sng" algn="ctr">
                      <a:solidFill>
                        <a:srgbClr val="1889E3">
                          <a:alpha val="100000"/>
                        </a:srgbClr>
                      </a:solidFill>
                      <a:prstDash val="solid"/>
                      <a:round/>
                      <a:headEnd type="none" w="med" len="med"/>
                      <a:tailEnd type="none" w="med" len="med"/>
                    </a:lnB>
                    <a:solidFill>
                      <a:srgbClr val="FFFFFF"/>
                    </a:solidFill>
                  </a:tcPr>
                </a:tc>
                <a:tc>
                  <a:txBody>
                    <a:bodyPr/>
                    <a:lstStyle/>
                    <a:p>
                      <a:pPr algn="ctr"/>
                      <a:r>
                        <a:rPr lang="en-US" sz="1500" b="1" dirty="0">
                          <a:solidFill>
                            <a:srgbClr val="000000"/>
                          </a:solidFill>
                          <a:latin typeface="DM Sans" pitchFamily="34" charset="0"/>
                          <a:ea typeface="DM Sans" pitchFamily="34" charset="-122"/>
                          <a:cs typeface="DM Sans" pitchFamily="34" charset="-120"/>
                        </a:rPr>
                        <a:t>Effort</a:t>
                      </a:r>
                      <a:endParaRPr lang="en-US" sz="1500" dirty="0">
                        <a:latin typeface="DM Sans" charset="0"/>
                        <a:ea typeface="DM Sans" charset="0"/>
                        <a:cs typeface="DM Sans" charset="0"/>
                      </a:endParaRPr>
                    </a:p>
                  </a:txBody>
                  <a:tcPr marL="95250" marR="95250" marT="95250" marB="95250" anchor="ctr">
                    <a:lnL w="9525" cap="flat" cmpd="sng" algn="ctr">
                      <a:solidFill>
                        <a:srgbClr val="1889E3">
                          <a:alpha val="100000"/>
                        </a:srgbClr>
                      </a:solidFill>
                      <a:prstDash val="solid"/>
                      <a:round/>
                      <a:headEnd type="none" w="med" len="med"/>
                      <a:tailEnd type="none" w="med" len="med"/>
                    </a:lnL>
                    <a:lnR w="9525" cap="flat" cmpd="sng" algn="ctr">
                      <a:solidFill>
                        <a:srgbClr val="1889E3">
                          <a:alpha val="100000"/>
                        </a:srgbClr>
                      </a:solidFill>
                      <a:prstDash val="solid"/>
                      <a:round/>
                      <a:headEnd type="none" w="med" len="med"/>
                      <a:tailEnd type="none" w="med" len="med"/>
                    </a:lnR>
                    <a:lnT w="9525" cap="flat" cmpd="sng" algn="ctr">
                      <a:solidFill>
                        <a:srgbClr val="1889E3">
                          <a:alpha val="100000"/>
                        </a:srgbClr>
                      </a:solidFill>
                      <a:prstDash val="solid"/>
                      <a:round/>
                      <a:headEnd type="none" w="med" len="med"/>
                      <a:tailEnd type="none" w="med" len="med"/>
                    </a:lnT>
                    <a:lnB w="9525" cap="flat" cmpd="sng" algn="ctr">
                      <a:solidFill>
                        <a:srgbClr val="1889E3">
                          <a:alpha val="100000"/>
                        </a:srgbClr>
                      </a:solidFill>
                      <a:prstDash val="solid"/>
                      <a:round/>
                      <a:headEnd type="none" w="med" len="med"/>
                      <a:tailEnd type="none" w="med" len="med"/>
                    </a:lnB>
                    <a:solidFill>
                      <a:srgbClr val="FFFFFF"/>
                    </a:solidFill>
                  </a:tcPr>
                </a:tc>
                <a:tc>
                  <a:txBody>
                    <a:bodyPr/>
                    <a:lstStyle/>
                    <a:p>
                      <a:pPr algn="ctr"/>
                      <a:r>
                        <a:rPr lang="en-US" sz="1500" b="1" dirty="0">
                          <a:solidFill>
                            <a:srgbClr val="000000"/>
                          </a:solidFill>
                          <a:latin typeface="DM Sans" pitchFamily="34" charset="0"/>
                          <a:ea typeface="DM Sans" pitchFamily="34" charset="-122"/>
                          <a:cs typeface="DM Sans" pitchFamily="34" charset="-120"/>
                        </a:rPr>
                        <a:t>Reasoning</a:t>
                      </a:r>
                      <a:endParaRPr lang="en-US" sz="1500" dirty="0">
                        <a:latin typeface="DM Sans" charset="0"/>
                        <a:ea typeface="DM Sans" charset="0"/>
                        <a:cs typeface="DM Sans" charset="0"/>
                      </a:endParaRPr>
                    </a:p>
                  </a:txBody>
                  <a:tcPr marL="95250" marR="95250" marT="95250" marB="95250" anchor="ctr">
                    <a:lnL w="9525" cap="flat" cmpd="sng" algn="ctr">
                      <a:solidFill>
                        <a:srgbClr val="1889E3">
                          <a:alpha val="100000"/>
                        </a:srgbClr>
                      </a:solidFill>
                      <a:prstDash val="solid"/>
                      <a:round/>
                      <a:headEnd type="none" w="med" len="med"/>
                      <a:tailEnd type="none" w="med" len="med"/>
                    </a:lnL>
                    <a:lnR w="9525" cap="flat" cmpd="sng" algn="ctr">
                      <a:solidFill>
                        <a:srgbClr val="1889E3">
                          <a:alpha val="100000"/>
                        </a:srgbClr>
                      </a:solidFill>
                      <a:prstDash val="solid"/>
                      <a:round/>
                      <a:headEnd type="none" w="med" len="med"/>
                      <a:tailEnd type="none" w="med" len="med"/>
                    </a:lnR>
                    <a:lnT w="9525" cap="flat" cmpd="sng" algn="ctr">
                      <a:solidFill>
                        <a:srgbClr val="1889E3">
                          <a:alpha val="100000"/>
                        </a:srgbClr>
                      </a:solidFill>
                      <a:prstDash val="solid"/>
                      <a:round/>
                      <a:headEnd type="none" w="med" len="med"/>
                      <a:tailEnd type="none" w="med" len="med"/>
                    </a:lnT>
                    <a:lnB w="9525" cap="flat" cmpd="sng" algn="ctr">
                      <a:solidFill>
                        <a:srgbClr val="1889E3">
                          <a:alpha val="100000"/>
                        </a:srgbClr>
                      </a:solidFill>
                      <a:prstDash val="solid"/>
                      <a:round/>
                      <a:headEnd type="none" w="med" len="med"/>
                      <a:tailEnd type="none" w="med" len="med"/>
                    </a:lnB>
                    <a:solidFill>
                      <a:srgbClr val="FFFFFF"/>
                    </a:solidFill>
                  </a:tcPr>
                </a:tc>
                <a:tc>
                  <a:txBody>
                    <a:bodyPr/>
                    <a:lstStyle/>
                    <a:p>
                      <a:pPr algn="ctr"/>
                      <a:r>
                        <a:rPr lang="en-US" sz="1500" b="1" dirty="0">
                          <a:solidFill>
                            <a:srgbClr val="000000"/>
                          </a:solidFill>
                          <a:latin typeface="DM Sans" pitchFamily="34" charset="0"/>
                          <a:ea typeface="DM Sans" pitchFamily="34" charset="-122"/>
                          <a:cs typeface="DM Sans" pitchFamily="34" charset="-120"/>
                        </a:rPr>
                        <a:t>Solution Proposed</a:t>
                      </a:r>
                      <a:endParaRPr lang="en-US" sz="1500" dirty="0">
                        <a:latin typeface="DM Sans" charset="0"/>
                        <a:ea typeface="DM Sans" charset="0"/>
                        <a:cs typeface="DM Sans" charset="0"/>
                      </a:endParaRPr>
                    </a:p>
                  </a:txBody>
                  <a:tcPr marL="95250" marR="95250" marT="95250" marB="95250" anchor="ctr">
                    <a:lnL w="9525" cap="flat" cmpd="sng" algn="ctr">
                      <a:solidFill>
                        <a:srgbClr val="1889E3">
                          <a:alpha val="100000"/>
                        </a:srgbClr>
                      </a:solidFill>
                      <a:prstDash val="solid"/>
                      <a:round/>
                      <a:headEnd type="none" w="med" len="med"/>
                      <a:tailEnd type="none" w="med" len="med"/>
                    </a:lnL>
                    <a:lnR w="9525" cap="flat" cmpd="sng" algn="ctr">
                      <a:solidFill>
                        <a:srgbClr val="1889E3">
                          <a:alpha val="100000"/>
                        </a:srgbClr>
                      </a:solidFill>
                      <a:prstDash val="solid"/>
                      <a:round/>
                      <a:headEnd type="none" w="med" len="med"/>
                      <a:tailEnd type="none" w="med" len="med"/>
                    </a:lnR>
                    <a:lnT w="9525" cap="flat" cmpd="sng" algn="ctr">
                      <a:solidFill>
                        <a:srgbClr val="1889E3">
                          <a:alpha val="100000"/>
                        </a:srgbClr>
                      </a:solidFill>
                      <a:prstDash val="solid"/>
                      <a:round/>
                      <a:headEnd type="none" w="med" len="med"/>
                      <a:tailEnd type="none" w="med" len="med"/>
                    </a:lnT>
                    <a:lnB w="9525" cap="flat" cmpd="sng" algn="ctr">
                      <a:solidFill>
                        <a:srgbClr val="1889E3">
                          <a:alpha val="100000"/>
                        </a:srgbClr>
                      </a:solidFill>
                      <a:prstDash val="solid"/>
                      <a:round/>
                      <a:headEnd type="none" w="med" len="med"/>
                      <a:tailEnd type="none" w="med" len="med"/>
                    </a:lnB>
                    <a:solidFill>
                      <a:srgbClr val="FFFFFF"/>
                    </a:solidFill>
                  </a:tcPr>
                </a:tc>
              </a:tr>
              <a:tr h="662781">
                <a:tc>
                  <a:txBody>
                    <a:bodyPr/>
                    <a:lstStyle/>
                    <a:p>
                      <a:pPr algn="l"/>
                      <a:r>
                        <a:rPr lang="en-US" sz="1500" dirty="0">
                          <a:solidFill>
                            <a:srgbClr val="000000"/>
                          </a:solidFill>
                          <a:latin typeface="DM Sans" pitchFamily="34" charset="0"/>
                          <a:ea typeface="DM Sans" pitchFamily="34" charset="-122"/>
                          <a:cs typeface="DM Sans" pitchFamily="34" charset="-120"/>
                        </a:rPr>
                        <a:t>Complex Loans Terms &amp; Conditions</a:t>
                      </a:r>
                      <a:endParaRPr lang="en-US" sz="1500" dirty="0">
                        <a:latin typeface="DM Sans" charset="0"/>
                        <a:ea typeface="DM Sans" charset="0"/>
                        <a:cs typeface="DM Sans" charset="0"/>
                      </a:endParaRPr>
                    </a:p>
                  </a:txBody>
                  <a:tcPr marL="95250" marR="95250" marT="95250" marB="95250" anchor="t">
                    <a:lnL w="9525" cap="flat" cmpd="sng" algn="ctr">
                      <a:solidFill>
                        <a:srgbClr val="1889E3">
                          <a:alpha val="100000"/>
                        </a:srgbClr>
                      </a:solidFill>
                      <a:prstDash val="solid"/>
                      <a:round/>
                      <a:headEnd type="none" w="med" len="med"/>
                      <a:tailEnd type="none" w="med" len="med"/>
                    </a:lnL>
                    <a:lnR w="9525" cap="flat" cmpd="sng" algn="ctr">
                      <a:solidFill>
                        <a:srgbClr val="1889E3">
                          <a:alpha val="100000"/>
                        </a:srgbClr>
                      </a:solidFill>
                      <a:prstDash val="solid"/>
                      <a:round/>
                      <a:headEnd type="none" w="med" len="med"/>
                      <a:tailEnd type="none" w="med" len="med"/>
                    </a:lnR>
                    <a:lnT w="9525" cap="flat" cmpd="sng" algn="ctr">
                      <a:solidFill>
                        <a:srgbClr val="1889E3">
                          <a:alpha val="100000"/>
                        </a:srgbClr>
                      </a:solidFill>
                      <a:prstDash val="solid"/>
                      <a:round/>
                      <a:headEnd type="none" w="med" len="med"/>
                      <a:tailEnd type="none" w="med" len="med"/>
                    </a:lnT>
                    <a:lnB w="9525" cap="flat" cmpd="sng" algn="ctr">
                      <a:solidFill>
                        <a:srgbClr val="1889E3">
                          <a:alpha val="100000"/>
                        </a:srgbClr>
                      </a:solidFill>
                      <a:prstDash val="solid"/>
                      <a:round/>
                      <a:headEnd type="none" w="med" len="med"/>
                      <a:tailEnd type="none" w="med" len="med"/>
                    </a:lnB>
                    <a:solidFill>
                      <a:srgbClr val="E5E5E5"/>
                    </a:solidFill>
                  </a:tcPr>
                </a:tc>
                <a:tc>
                  <a:txBody>
                    <a:bodyPr/>
                    <a:lstStyle/>
                    <a:p>
                      <a:pPr algn="l"/>
                      <a:r>
                        <a:rPr lang="en-US" sz="1500" dirty="0">
                          <a:solidFill>
                            <a:srgbClr val="000000"/>
                          </a:solidFill>
                          <a:latin typeface="DM Sans" pitchFamily="34" charset="0"/>
                          <a:ea typeface="DM Sans" pitchFamily="34" charset="-122"/>
                          <a:cs typeface="DM Sans" pitchFamily="34" charset="-120"/>
                        </a:rPr>
                        <a:t>High</a:t>
                      </a:r>
                      <a:endParaRPr lang="en-US" sz="1500" dirty="0">
                        <a:latin typeface="DM Sans" charset="0"/>
                        <a:ea typeface="DM Sans" charset="0"/>
                        <a:cs typeface="DM Sans" charset="0"/>
                      </a:endParaRPr>
                    </a:p>
                  </a:txBody>
                  <a:tcPr marL="95250" marR="95250" marT="95250" marB="95250" anchor="t">
                    <a:lnL w="9525" cap="flat" cmpd="sng" algn="ctr">
                      <a:solidFill>
                        <a:srgbClr val="1889E3">
                          <a:alpha val="100000"/>
                        </a:srgbClr>
                      </a:solidFill>
                      <a:prstDash val="solid"/>
                      <a:round/>
                      <a:headEnd type="none" w="med" len="med"/>
                      <a:tailEnd type="none" w="med" len="med"/>
                    </a:lnL>
                    <a:lnR w="9525" cap="flat" cmpd="sng" algn="ctr">
                      <a:solidFill>
                        <a:srgbClr val="1889E3">
                          <a:alpha val="100000"/>
                        </a:srgbClr>
                      </a:solidFill>
                      <a:prstDash val="solid"/>
                      <a:round/>
                      <a:headEnd type="none" w="med" len="med"/>
                      <a:tailEnd type="none" w="med" len="med"/>
                    </a:lnR>
                    <a:lnT w="9525" cap="flat" cmpd="sng" algn="ctr">
                      <a:solidFill>
                        <a:srgbClr val="1889E3">
                          <a:alpha val="100000"/>
                        </a:srgbClr>
                      </a:solidFill>
                      <a:prstDash val="solid"/>
                      <a:round/>
                      <a:headEnd type="none" w="med" len="med"/>
                      <a:tailEnd type="none" w="med" len="med"/>
                    </a:lnT>
                    <a:lnB w="9525" cap="flat" cmpd="sng" algn="ctr">
                      <a:solidFill>
                        <a:srgbClr val="1889E3">
                          <a:alpha val="100000"/>
                        </a:srgbClr>
                      </a:solidFill>
                      <a:prstDash val="solid"/>
                      <a:round/>
                      <a:headEnd type="none" w="med" len="med"/>
                      <a:tailEnd type="none" w="med" len="med"/>
                    </a:lnB>
                    <a:solidFill>
                      <a:srgbClr val="E5E5E5"/>
                    </a:solidFill>
                  </a:tcPr>
                </a:tc>
                <a:tc>
                  <a:txBody>
                    <a:bodyPr/>
                    <a:lstStyle/>
                    <a:p>
                      <a:pPr algn="l"/>
                      <a:r>
                        <a:rPr lang="en-US" sz="1500" dirty="0">
                          <a:solidFill>
                            <a:srgbClr val="000000"/>
                          </a:solidFill>
                          <a:latin typeface="DM Sans" pitchFamily="34" charset="0"/>
                          <a:ea typeface="DM Sans" pitchFamily="34" charset="-122"/>
                          <a:cs typeface="DM Sans" pitchFamily="34" charset="-120"/>
                        </a:rPr>
                        <a:t>Medium</a:t>
                      </a:r>
                      <a:endParaRPr lang="en-US" sz="1500" dirty="0">
                        <a:latin typeface="DM Sans" charset="0"/>
                        <a:ea typeface="DM Sans" charset="0"/>
                        <a:cs typeface="DM Sans" charset="0"/>
                      </a:endParaRPr>
                    </a:p>
                  </a:txBody>
                  <a:tcPr marL="95250" marR="95250" marT="95250" marB="95250" anchor="t">
                    <a:lnL w="9525" cap="flat" cmpd="sng" algn="ctr">
                      <a:solidFill>
                        <a:srgbClr val="1889E3">
                          <a:alpha val="100000"/>
                        </a:srgbClr>
                      </a:solidFill>
                      <a:prstDash val="solid"/>
                      <a:round/>
                      <a:headEnd type="none" w="med" len="med"/>
                      <a:tailEnd type="none" w="med" len="med"/>
                    </a:lnL>
                    <a:lnR w="9525" cap="flat" cmpd="sng" algn="ctr">
                      <a:solidFill>
                        <a:srgbClr val="1889E3">
                          <a:alpha val="100000"/>
                        </a:srgbClr>
                      </a:solidFill>
                      <a:prstDash val="solid"/>
                      <a:round/>
                      <a:headEnd type="none" w="med" len="med"/>
                      <a:tailEnd type="none" w="med" len="med"/>
                    </a:lnR>
                    <a:lnT w="9525" cap="flat" cmpd="sng" algn="ctr">
                      <a:solidFill>
                        <a:srgbClr val="1889E3">
                          <a:alpha val="100000"/>
                        </a:srgbClr>
                      </a:solidFill>
                      <a:prstDash val="solid"/>
                      <a:round/>
                      <a:headEnd type="none" w="med" len="med"/>
                      <a:tailEnd type="none" w="med" len="med"/>
                    </a:lnT>
                    <a:lnB w="9525" cap="flat" cmpd="sng" algn="ctr">
                      <a:solidFill>
                        <a:srgbClr val="1889E3">
                          <a:alpha val="100000"/>
                        </a:srgbClr>
                      </a:solidFill>
                      <a:prstDash val="solid"/>
                      <a:round/>
                      <a:headEnd type="none" w="med" len="med"/>
                      <a:tailEnd type="none" w="med" len="med"/>
                    </a:lnB>
                    <a:solidFill>
                      <a:srgbClr val="E5E5E5"/>
                    </a:solidFill>
                  </a:tcPr>
                </a:tc>
                <a:tc>
                  <a:txBody>
                    <a:bodyPr/>
                    <a:lstStyle/>
                    <a:p>
                      <a:pPr algn="l"/>
                      <a:r>
                        <a:rPr lang="en-US" sz="1500" b="0" dirty="0">
                          <a:solidFill>
                            <a:srgbClr val="000000"/>
                          </a:solidFill>
                          <a:latin typeface="DM Sans" pitchFamily="34" charset="0"/>
                          <a:ea typeface="DM Sans" pitchFamily="34" charset="-122"/>
                          <a:cs typeface="DM Sans" pitchFamily="34" charset="-120"/>
                        </a:rPr>
                        <a:t>Users struggle to understand complex jargon and hidden fees, which can lead to confusion and dissatisfaction. Simplifying terms will improve user comprehension and trust.</a:t>
                      </a:r>
                      <a:endParaRPr lang="en-US" sz="1500" dirty="0">
                        <a:latin typeface="DM Sans" charset="0"/>
                        <a:ea typeface="DM Sans" charset="0"/>
                        <a:cs typeface="DM Sans" charset="0"/>
                      </a:endParaRPr>
                    </a:p>
                  </a:txBody>
                  <a:tcPr marL="95250" marR="95250" marT="95250" marB="95250" anchor="t">
                    <a:lnL w="9525" cap="flat" cmpd="sng" algn="ctr">
                      <a:solidFill>
                        <a:srgbClr val="1889E3">
                          <a:alpha val="100000"/>
                        </a:srgbClr>
                      </a:solidFill>
                      <a:prstDash val="solid"/>
                      <a:round/>
                      <a:headEnd type="none" w="med" len="med"/>
                      <a:tailEnd type="none" w="med" len="med"/>
                    </a:lnL>
                    <a:lnR w="9525" cap="flat" cmpd="sng" algn="ctr">
                      <a:solidFill>
                        <a:srgbClr val="1889E3">
                          <a:alpha val="100000"/>
                        </a:srgbClr>
                      </a:solidFill>
                      <a:prstDash val="solid"/>
                      <a:round/>
                      <a:headEnd type="none" w="med" len="med"/>
                      <a:tailEnd type="none" w="med" len="med"/>
                    </a:lnR>
                    <a:lnT w="9525" cap="flat" cmpd="sng" algn="ctr">
                      <a:solidFill>
                        <a:srgbClr val="1889E3">
                          <a:alpha val="100000"/>
                        </a:srgbClr>
                      </a:solidFill>
                      <a:prstDash val="solid"/>
                      <a:round/>
                      <a:headEnd type="none" w="med" len="med"/>
                      <a:tailEnd type="none" w="med" len="med"/>
                    </a:lnT>
                    <a:lnB w="9525" cap="flat" cmpd="sng" algn="ctr">
                      <a:solidFill>
                        <a:srgbClr val="1889E3">
                          <a:alpha val="100000"/>
                        </a:srgbClr>
                      </a:solidFill>
                      <a:prstDash val="solid"/>
                      <a:round/>
                      <a:headEnd type="none" w="med" len="med"/>
                      <a:tailEnd type="none" w="med" len="med"/>
                    </a:lnB>
                    <a:solidFill>
                      <a:srgbClr val="E5E5E5"/>
                    </a:solidFill>
                  </a:tcPr>
                </a:tc>
                <a:tc>
                  <a:txBody>
                    <a:bodyPr/>
                    <a:lstStyle/>
                    <a:p>
                      <a:pPr algn="l"/>
                      <a:r>
                        <a:rPr lang="en-US" sz="1500" b="0" dirty="0">
                          <a:solidFill>
                            <a:srgbClr val="000000"/>
                          </a:solidFill>
                          <a:latin typeface="DM Sans" pitchFamily="34" charset="0"/>
                          <a:ea typeface="DM Sans" pitchFamily="34" charset="-122"/>
                          <a:cs typeface="DM Sans" pitchFamily="34" charset="-120"/>
                        </a:rPr>
                        <a:t>Provide clear and simple explanations of loan terms, use visual aids, and offer a glossary of terms.</a:t>
                      </a:r>
                      <a:endParaRPr lang="en-US" sz="1500" dirty="0">
                        <a:latin typeface="DM Sans" charset="0"/>
                        <a:ea typeface="DM Sans" charset="0"/>
                        <a:cs typeface="DM Sans" charset="0"/>
                      </a:endParaRPr>
                    </a:p>
                  </a:txBody>
                  <a:tcPr marL="95250" marR="95250" marT="95250" marB="95250" anchor="t">
                    <a:lnL w="9525" cap="flat" cmpd="sng" algn="ctr">
                      <a:solidFill>
                        <a:srgbClr val="1889E3">
                          <a:alpha val="100000"/>
                        </a:srgbClr>
                      </a:solidFill>
                      <a:prstDash val="solid"/>
                      <a:round/>
                      <a:headEnd type="none" w="med" len="med"/>
                      <a:tailEnd type="none" w="med" len="med"/>
                    </a:lnL>
                    <a:lnR w="9525" cap="flat" cmpd="sng" algn="ctr">
                      <a:solidFill>
                        <a:srgbClr val="1889E3">
                          <a:alpha val="100000"/>
                        </a:srgbClr>
                      </a:solidFill>
                      <a:prstDash val="solid"/>
                      <a:round/>
                      <a:headEnd type="none" w="med" len="med"/>
                      <a:tailEnd type="none" w="med" len="med"/>
                    </a:lnR>
                    <a:lnT w="9525" cap="flat" cmpd="sng" algn="ctr">
                      <a:solidFill>
                        <a:srgbClr val="1889E3">
                          <a:alpha val="100000"/>
                        </a:srgbClr>
                      </a:solidFill>
                      <a:prstDash val="solid"/>
                      <a:round/>
                      <a:headEnd type="none" w="med" len="med"/>
                      <a:tailEnd type="none" w="med" len="med"/>
                    </a:lnT>
                    <a:lnB w="9525" cap="flat" cmpd="sng" algn="ctr">
                      <a:solidFill>
                        <a:srgbClr val="1889E3">
                          <a:alpha val="100000"/>
                        </a:srgbClr>
                      </a:solidFill>
                      <a:prstDash val="solid"/>
                      <a:round/>
                      <a:headEnd type="none" w="med" len="med"/>
                      <a:tailEnd type="none" w="med" len="med"/>
                    </a:lnB>
                    <a:solidFill>
                      <a:srgbClr val="E5E5E5"/>
                    </a:solidFill>
                  </a:tcPr>
                </a:tc>
              </a:tr>
              <a:tr h="937022">
                <a:tc>
                  <a:txBody>
                    <a:bodyPr/>
                    <a:lstStyle/>
                    <a:p>
                      <a:pPr algn="ctr"/>
                      <a:r>
                        <a:rPr lang="en-US" sz="1200" b="0" dirty="0">
                          <a:solidFill>
                            <a:srgbClr val="000000"/>
                          </a:solidFill>
                          <a:latin typeface="DM Sans" pitchFamily="34" charset="0"/>
                          <a:ea typeface="DM Sans" pitchFamily="34" charset="-122"/>
                          <a:cs typeface="DM Sans" pitchFamily="34" charset="-120"/>
                        </a:rPr>
                        <a:t>Lengthy and Cumbersome Application Process</a:t>
                      </a:r>
                      <a:endParaRPr lang="en-US" sz="1200" dirty="0">
                        <a:latin typeface="DM Sans" charset="0"/>
                        <a:ea typeface="DM Sans" charset="0"/>
                        <a:cs typeface="DM Sans" charset="0"/>
                      </a:endParaRPr>
                    </a:p>
                  </a:txBody>
                  <a:tcPr marL="76200" marR="76200" marT="76200" marB="76200" anchor="ctr">
                    <a:lnL w="9525" cap="flat" cmpd="sng" algn="ctr">
                      <a:solidFill>
                        <a:srgbClr val="1889E3">
                          <a:alpha val="100000"/>
                        </a:srgbClr>
                      </a:solidFill>
                      <a:prstDash val="solid"/>
                      <a:round/>
                      <a:headEnd type="none" w="med" len="med"/>
                      <a:tailEnd type="none" w="med" len="med"/>
                    </a:lnL>
                    <a:lnR w="9525" cap="flat" cmpd="sng" algn="ctr">
                      <a:solidFill>
                        <a:srgbClr val="1889E3">
                          <a:alpha val="100000"/>
                        </a:srgbClr>
                      </a:solidFill>
                      <a:prstDash val="solid"/>
                      <a:round/>
                      <a:headEnd type="none" w="med" len="med"/>
                      <a:tailEnd type="none" w="med" len="med"/>
                    </a:lnR>
                    <a:lnT w="9525" cap="flat" cmpd="sng" algn="ctr">
                      <a:solidFill>
                        <a:srgbClr val="1889E3">
                          <a:alpha val="100000"/>
                        </a:srgbClr>
                      </a:solidFill>
                      <a:prstDash val="solid"/>
                      <a:round/>
                      <a:headEnd type="none" w="med" len="med"/>
                      <a:tailEnd type="none" w="med" len="med"/>
                    </a:lnT>
                    <a:lnB w="9525" cap="flat" cmpd="sng" algn="ctr">
                      <a:solidFill>
                        <a:srgbClr val="1889E3">
                          <a:alpha val="100000"/>
                        </a:srgbClr>
                      </a:solidFill>
                      <a:prstDash val="solid"/>
                      <a:round/>
                      <a:headEnd type="none" w="med" len="med"/>
                      <a:tailEnd type="none" w="med" len="med"/>
                    </a:lnB>
                    <a:solidFill>
                      <a:srgbClr val="FFFFFF"/>
                    </a:solidFill>
                  </a:tcPr>
                </a:tc>
                <a:tc>
                  <a:txBody>
                    <a:bodyPr/>
                    <a:lstStyle/>
                    <a:p>
                      <a:pPr algn="ctr"/>
                      <a:r>
                        <a:rPr lang="en-US" sz="1200" dirty="0">
                          <a:solidFill>
                            <a:srgbClr val="000000"/>
                          </a:solidFill>
                          <a:latin typeface="DM Sans" pitchFamily="34" charset="0"/>
                          <a:ea typeface="DM Sans" pitchFamily="34" charset="-122"/>
                          <a:cs typeface="DM Sans" pitchFamily="34" charset="-120"/>
                        </a:rPr>
                        <a:t>HIgh</a:t>
                      </a:r>
                      <a:endParaRPr lang="en-US" sz="1200" dirty="0">
                        <a:latin typeface="DM Sans" charset="0"/>
                        <a:ea typeface="DM Sans" charset="0"/>
                        <a:cs typeface="DM Sans" charset="0"/>
                      </a:endParaRPr>
                    </a:p>
                  </a:txBody>
                  <a:tcPr marL="76200" marR="76200" marT="76200" marB="76200" anchor="ctr">
                    <a:lnL w="9525" cap="flat" cmpd="sng" algn="ctr">
                      <a:solidFill>
                        <a:srgbClr val="1889E3">
                          <a:alpha val="100000"/>
                        </a:srgbClr>
                      </a:solidFill>
                      <a:prstDash val="solid"/>
                      <a:round/>
                      <a:headEnd type="none" w="med" len="med"/>
                      <a:tailEnd type="none" w="med" len="med"/>
                    </a:lnL>
                    <a:lnR w="9525" cap="flat" cmpd="sng" algn="ctr">
                      <a:solidFill>
                        <a:srgbClr val="1889E3">
                          <a:alpha val="100000"/>
                        </a:srgbClr>
                      </a:solidFill>
                      <a:prstDash val="solid"/>
                      <a:round/>
                      <a:headEnd type="none" w="med" len="med"/>
                      <a:tailEnd type="none" w="med" len="med"/>
                    </a:lnR>
                    <a:lnT w="9525" cap="flat" cmpd="sng" algn="ctr">
                      <a:solidFill>
                        <a:srgbClr val="1889E3">
                          <a:alpha val="100000"/>
                        </a:srgbClr>
                      </a:solidFill>
                      <a:prstDash val="solid"/>
                      <a:round/>
                      <a:headEnd type="none" w="med" len="med"/>
                      <a:tailEnd type="none" w="med" len="med"/>
                    </a:lnT>
                    <a:lnB w="9525" cap="flat" cmpd="sng" algn="ctr">
                      <a:solidFill>
                        <a:srgbClr val="1889E3">
                          <a:alpha val="100000"/>
                        </a:srgbClr>
                      </a:solidFill>
                      <a:prstDash val="solid"/>
                      <a:round/>
                      <a:headEnd type="none" w="med" len="med"/>
                      <a:tailEnd type="none" w="med" len="med"/>
                    </a:lnB>
                    <a:solidFill>
                      <a:srgbClr val="FFFFFF"/>
                    </a:solidFill>
                  </a:tcPr>
                </a:tc>
                <a:tc>
                  <a:txBody>
                    <a:bodyPr/>
                    <a:lstStyle/>
                    <a:p>
                      <a:pPr algn="ctr"/>
                      <a:r>
                        <a:rPr lang="en-US" sz="1200" dirty="0">
                          <a:solidFill>
                            <a:srgbClr val="000000"/>
                          </a:solidFill>
                          <a:latin typeface="DM Sans" pitchFamily="34" charset="0"/>
                          <a:ea typeface="DM Sans" pitchFamily="34" charset="-122"/>
                          <a:cs typeface="DM Sans" pitchFamily="34" charset="-120"/>
                        </a:rPr>
                        <a:t>High</a:t>
                      </a:r>
                      <a:endParaRPr lang="en-US" sz="1200" dirty="0">
                        <a:latin typeface="DM Sans" charset="0"/>
                        <a:ea typeface="DM Sans" charset="0"/>
                        <a:cs typeface="DM Sans" charset="0"/>
                      </a:endParaRPr>
                    </a:p>
                  </a:txBody>
                  <a:tcPr marL="76200" marR="76200" marT="76200" marB="76200" anchor="ctr">
                    <a:lnL w="9525" cap="flat" cmpd="sng" algn="ctr">
                      <a:solidFill>
                        <a:srgbClr val="1889E3">
                          <a:alpha val="100000"/>
                        </a:srgbClr>
                      </a:solidFill>
                      <a:prstDash val="solid"/>
                      <a:round/>
                      <a:headEnd type="none" w="med" len="med"/>
                      <a:tailEnd type="none" w="med" len="med"/>
                    </a:lnL>
                    <a:lnR w="9525" cap="flat" cmpd="sng" algn="ctr">
                      <a:solidFill>
                        <a:srgbClr val="1889E3">
                          <a:alpha val="100000"/>
                        </a:srgbClr>
                      </a:solidFill>
                      <a:prstDash val="solid"/>
                      <a:round/>
                      <a:headEnd type="none" w="med" len="med"/>
                      <a:tailEnd type="none" w="med" len="med"/>
                    </a:lnR>
                    <a:lnT w="9525" cap="flat" cmpd="sng" algn="ctr">
                      <a:solidFill>
                        <a:srgbClr val="1889E3">
                          <a:alpha val="100000"/>
                        </a:srgbClr>
                      </a:solidFill>
                      <a:prstDash val="solid"/>
                      <a:round/>
                      <a:headEnd type="none" w="med" len="med"/>
                      <a:tailEnd type="none" w="med" len="med"/>
                    </a:lnT>
                    <a:lnB w="9525" cap="flat" cmpd="sng" algn="ctr">
                      <a:solidFill>
                        <a:srgbClr val="1889E3">
                          <a:alpha val="100000"/>
                        </a:srgbClr>
                      </a:solidFill>
                      <a:prstDash val="solid"/>
                      <a:round/>
                      <a:headEnd type="none" w="med" len="med"/>
                      <a:tailEnd type="none" w="med" len="med"/>
                    </a:lnB>
                    <a:solidFill>
                      <a:srgbClr val="FFFFFF"/>
                    </a:solidFill>
                  </a:tcPr>
                </a:tc>
                <a:tc>
                  <a:txBody>
                    <a:bodyPr/>
                    <a:lstStyle/>
                    <a:p>
                      <a:pPr algn="l"/>
                      <a:r>
                        <a:rPr lang="en-US" sz="900" b="0" dirty="0">
                          <a:solidFill>
                            <a:srgbClr val="000000"/>
                          </a:solidFill>
                          <a:latin typeface="DM Sans" pitchFamily="34" charset="0"/>
                          <a:ea typeface="DM Sans" pitchFamily="34" charset="-122"/>
                          <a:cs typeface="DM Sans" pitchFamily="34" charset="-120"/>
                        </a:rPr>
                        <a:t>The time-consuming and documentation-heavy process frustrates users and deters them from completing applications. Streamlining the process will significantly enhance user experience.</a:t>
                      </a:r>
                      <a:endParaRPr lang="en-US" sz="900" dirty="0">
                        <a:latin typeface="DM Sans" charset="0"/>
                        <a:ea typeface="DM Sans" charset="0"/>
                        <a:cs typeface="DM Sans" charset="0"/>
                      </a:endParaRPr>
                    </a:p>
                  </a:txBody>
                  <a:tcPr marL="57150" marR="57150" marT="57150" marB="57150" anchor="ctr">
                    <a:lnL w="9525" cap="flat" cmpd="sng" algn="ctr">
                      <a:solidFill>
                        <a:srgbClr val="1889E3">
                          <a:alpha val="100000"/>
                        </a:srgbClr>
                      </a:solidFill>
                      <a:prstDash val="solid"/>
                      <a:round/>
                      <a:headEnd type="none" w="med" len="med"/>
                      <a:tailEnd type="none" w="med" len="med"/>
                    </a:lnL>
                    <a:lnR w="9525" cap="flat" cmpd="sng" algn="ctr">
                      <a:solidFill>
                        <a:srgbClr val="1889E3">
                          <a:alpha val="100000"/>
                        </a:srgbClr>
                      </a:solidFill>
                      <a:prstDash val="solid"/>
                      <a:round/>
                      <a:headEnd type="none" w="med" len="med"/>
                      <a:tailEnd type="none" w="med" len="med"/>
                    </a:lnR>
                    <a:lnT w="9525" cap="flat" cmpd="sng" algn="ctr">
                      <a:solidFill>
                        <a:srgbClr val="1889E3">
                          <a:alpha val="100000"/>
                        </a:srgbClr>
                      </a:solidFill>
                      <a:prstDash val="solid"/>
                      <a:round/>
                      <a:headEnd type="none" w="med" len="med"/>
                      <a:tailEnd type="none" w="med" len="med"/>
                    </a:lnT>
                    <a:lnB w="9525" cap="flat" cmpd="sng" algn="ctr">
                      <a:solidFill>
                        <a:srgbClr val="1889E3">
                          <a:alpha val="100000"/>
                        </a:srgbClr>
                      </a:solidFill>
                      <a:prstDash val="solid"/>
                      <a:round/>
                      <a:headEnd type="none" w="med" len="med"/>
                      <a:tailEnd type="none" w="med" len="med"/>
                    </a:lnB>
                    <a:solidFill>
                      <a:srgbClr val="FFFFFF"/>
                    </a:solidFill>
                  </a:tcPr>
                </a:tc>
                <a:tc>
                  <a:txBody>
                    <a:bodyPr/>
                    <a:lstStyle/>
                    <a:p>
                      <a:pPr algn="l" marL="190500" indent="-190500">
                        <a:buSzPct val="100000"/>
                        <a:buChar char="•"/>
                      </a:pPr>
                      <a:r>
                        <a:rPr lang="en-US" sz="900" b="0" dirty="0">
                          <a:solidFill>
                            <a:srgbClr val="000000"/>
                          </a:solidFill>
                          <a:latin typeface="DM Sans" pitchFamily="34" charset="0"/>
                          <a:ea typeface="DM Sans" pitchFamily="34" charset="-122"/>
                          <a:cs typeface="DM Sans" pitchFamily="34" charset="-120"/>
                        </a:rPr>
                        <a:t>Ensure full transparency in pricing by displaying all fees upfront during the booking process.</a:t>
                      </a:r>
                      <a:endParaRPr lang="en-US" sz="900" dirty="0">
                        <a:latin typeface="DM Sans" charset="0"/>
                        <a:ea typeface="DM Sans" charset="0"/>
                        <a:cs typeface="DM Sans" charset="0"/>
                      </a:endParaRPr>
                    </a:p>
                    <a:p>
                      <a:pPr algn="l" marL="190500" indent="-190500">
                        <a:buSzPct val="100000"/>
                        <a:buChar char="•"/>
                      </a:pPr>
                      <a:r>
                        <a:rPr lang="en-US" sz="900" b="0" dirty="0">
                          <a:solidFill>
                            <a:srgbClr val="000000"/>
                          </a:solidFill>
                          <a:latin typeface="DM Sans" pitchFamily="34" charset="0"/>
                          <a:ea typeface="DM Sans" pitchFamily="34" charset="-122"/>
                          <a:cs typeface="DM Sans" pitchFamily="34" charset="-120"/>
                        </a:rPr>
                        <a:t>Allow digital document uploads and implement OCR technology for automatic data extraction.</a:t>
                      </a:r>
                      <a:endParaRPr lang="en-US" sz="900" dirty="0">
                        <a:latin typeface="DM Sans" charset="0"/>
                        <a:ea typeface="DM Sans" charset="0"/>
                        <a:cs typeface="DM Sans" charset="0"/>
                      </a:endParaRPr>
                    </a:p>
                  </a:txBody>
                  <a:tcPr marL="57150" marR="57150" marT="57150" marB="57150" anchor="ctr">
                    <a:lnL w="9525" cap="flat" cmpd="sng" algn="ctr">
                      <a:solidFill>
                        <a:srgbClr val="1889E3">
                          <a:alpha val="100000"/>
                        </a:srgbClr>
                      </a:solidFill>
                      <a:prstDash val="solid"/>
                      <a:round/>
                      <a:headEnd type="none" w="med" len="med"/>
                      <a:tailEnd type="none" w="med" len="med"/>
                    </a:lnL>
                    <a:lnR w="9525" cap="flat" cmpd="sng" algn="ctr">
                      <a:solidFill>
                        <a:srgbClr val="1889E3">
                          <a:alpha val="100000"/>
                        </a:srgbClr>
                      </a:solidFill>
                      <a:prstDash val="solid"/>
                      <a:round/>
                      <a:headEnd type="none" w="med" len="med"/>
                      <a:tailEnd type="none" w="med" len="med"/>
                    </a:lnR>
                    <a:lnT w="9525" cap="flat" cmpd="sng" algn="ctr">
                      <a:solidFill>
                        <a:srgbClr val="1889E3">
                          <a:alpha val="100000"/>
                        </a:srgbClr>
                      </a:solidFill>
                      <a:prstDash val="solid"/>
                      <a:round/>
                      <a:headEnd type="none" w="med" len="med"/>
                      <a:tailEnd type="none" w="med" len="med"/>
                    </a:lnT>
                    <a:lnB w="9525" cap="flat" cmpd="sng" algn="ctr">
                      <a:solidFill>
                        <a:srgbClr val="1889E3">
                          <a:alpha val="100000"/>
                        </a:srgbClr>
                      </a:solidFill>
                      <a:prstDash val="solid"/>
                      <a:round/>
                      <a:headEnd type="none" w="med" len="med"/>
                      <a:tailEnd type="none" w="med" len="med"/>
                    </a:lnB>
                    <a:solidFill>
                      <a:srgbClr val="FFFFFF"/>
                    </a:solidFill>
                  </a:tcPr>
                </a:tc>
              </a:tr>
              <a:tr h="590748">
                <a:tc>
                  <a:txBody>
                    <a:bodyPr/>
                    <a:lstStyle/>
                    <a:p>
                      <a:pPr algn="l"/>
                      <a:r>
                        <a:rPr lang="en-US" sz="1500" b="0" dirty="0">
                          <a:solidFill>
                            <a:srgbClr val="000000"/>
                          </a:solidFill>
                          <a:latin typeface="DM Sans" pitchFamily="34" charset="0"/>
                          <a:ea typeface="DM Sans" pitchFamily="34" charset="-122"/>
                          <a:cs typeface="DM Sans" pitchFamily="34" charset="-120"/>
                        </a:rPr>
                        <a:t>Inconsistent Customer Support</a:t>
                      </a:r>
                      <a:endParaRPr lang="en-US" sz="1500" dirty="0">
                        <a:latin typeface="DM Sans" charset="0"/>
                        <a:ea typeface="DM Sans" charset="0"/>
                        <a:cs typeface="DM Sans" charset="0"/>
                      </a:endParaRPr>
                    </a:p>
                  </a:txBody>
                  <a:tcPr marL="95250" marR="95250" marT="95250" marB="95250" anchor="t">
                    <a:lnL w="9525" cap="flat" cmpd="sng" algn="ctr">
                      <a:solidFill>
                        <a:srgbClr val="1889E3">
                          <a:alpha val="100000"/>
                        </a:srgbClr>
                      </a:solidFill>
                      <a:prstDash val="solid"/>
                      <a:round/>
                      <a:headEnd type="none" w="med" len="med"/>
                      <a:tailEnd type="none" w="med" len="med"/>
                    </a:lnL>
                    <a:lnR w="9525" cap="flat" cmpd="sng" algn="ctr">
                      <a:solidFill>
                        <a:srgbClr val="1889E3">
                          <a:alpha val="100000"/>
                        </a:srgbClr>
                      </a:solidFill>
                      <a:prstDash val="solid"/>
                      <a:round/>
                      <a:headEnd type="none" w="med" len="med"/>
                      <a:tailEnd type="none" w="med" len="med"/>
                    </a:lnR>
                    <a:lnT w="9525" cap="flat" cmpd="sng" algn="ctr">
                      <a:solidFill>
                        <a:srgbClr val="1889E3">
                          <a:alpha val="100000"/>
                        </a:srgbClr>
                      </a:solidFill>
                      <a:prstDash val="solid"/>
                      <a:round/>
                      <a:headEnd type="none" w="med" len="med"/>
                      <a:tailEnd type="none" w="med" len="med"/>
                    </a:lnT>
                    <a:lnB w="9525" cap="flat" cmpd="sng" algn="ctr">
                      <a:solidFill>
                        <a:srgbClr val="1889E3">
                          <a:alpha val="100000"/>
                        </a:srgbClr>
                      </a:solidFill>
                      <a:prstDash val="solid"/>
                      <a:round/>
                      <a:headEnd type="none" w="med" len="med"/>
                      <a:tailEnd type="none" w="med" len="med"/>
                    </a:lnB>
                    <a:solidFill>
                      <a:srgbClr val="E5E5E5"/>
                    </a:solidFill>
                  </a:tcPr>
                </a:tc>
                <a:tc>
                  <a:txBody>
                    <a:bodyPr/>
                    <a:lstStyle/>
                    <a:p>
                      <a:pPr algn="l"/>
                      <a:r>
                        <a:rPr lang="en-US" sz="1500" dirty="0">
                          <a:solidFill>
                            <a:srgbClr val="000000"/>
                          </a:solidFill>
                          <a:latin typeface="DM Sans" pitchFamily="34" charset="0"/>
                          <a:ea typeface="DM Sans" pitchFamily="34" charset="-122"/>
                          <a:cs typeface="DM Sans" pitchFamily="34" charset="-120"/>
                        </a:rPr>
                        <a:t>Medium</a:t>
                      </a:r>
                      <a:endParaRPr lang="en-US" sz="1500" dirty="0">
                        <a:latin typeface="DM Sans" charset="0"/>
                        <a:ea typeface="DM Sans" charset="0"/>
                        <a:cs typeface="DM Sans" charset="0"/>
                      </a:endParaRPr>
                    </a:p>
                  </a:txBody>
                  <a:tcPr marL="95250" marR="95250" marT="95250" marB="95250" anchor="t">
                    <a:lnL w="9525" cap="flat" cmpd="sng" algn="ctr">
                      <a:solidFill>
                        <a:srgbClr val="1889E3">
                          <a:alpha val="100000"/>
                        </a:srgbClr>
                      </a:solidFill>
                      <a:prstDash val="solid"/>
                      <a:round/>
                      <a:headEnd type="none" w="med" len="med"/>
                      <a:tailEnd type="none" w="med" len="med"/>
                    </a:lnL>
                    <a:lnR w="9525" cap="flat" cmpd="sng" algn="ctr">
                      <a:solidFill>
                        <a:srgbClr val="1889E3">
                          <a:alpha val="100000"/>
                        </a:srgbClr>
                      </a:solidFill>
                      <a:prstDash val="solid"/>
                      <a:round/>
                      <a:headEnd type="none" w="med" len="med"/>
                      <a:tailEnd type="none" w="med" len="med"/>
                    </a:lnR>
                    <a:lnT w="9525" cap="flat" cmpd="sng" algn="ctr">
                      <a:solidFill>
                        <a:srgbClr val="1889E3">
                          <a:alpha val="100000"/>
                        </a:srgbClr>
                      </a:solidFill>
                      <a:prstDash val="solid"/>
                      <a:round/>
                      <a:headEnd type="none" w="med" len="med"/>
                      <a:tailEnd type="none" w="med" len="med"/>
                    </a:lnT>
                    <a:lnB w="9525" cap="flat" cmpd="sng" algn="ctr">
                      <a:solidFill>
                        <a:srgbClr val="1889E3">
                          <a:alpha val="100000"/>
                        </a:srgbClr>
                      </a:solidFill>
                      <a:prstDash val="solid"/>
                      <a:round/>
                      <a:headEnd type="none" w="med" len="med"/>
                      <a:tailEnd type="none" w="med" len="med"/>
                    </a:lnB>
                    <a:solidFill>
                      <a:srgbClr val="E5E5E5"/>
                    </a:solidFill>
                  </a:tcPr>
                </a:tc>
                <a:tc>
                  <a:txBody>
                    <a:bodyPr/>
                    <a:lstStyle/>
                    <a:p>
                      <a:pPr algn="l"/>
                      <a:r>
                        <a:rPr lang="en-US" sz="1500" dirty="0">
                          <a:solidFill>
                            <a:srgbClr val="000000"/>
                          </a:solidFill>
                          <a:latin typeface="DM Sans" pitchFamily="34" charset="0"/>
                          <a:ea typeface="DM Sans" pitchFamily="34" charset="-122"/>
                          <a:cs typeface="DM Sans" pitchFamily="34" charset="-120"/>
                        </a:rPr>
                        <a:t>Medium</a:t>
                      </a:r>
                      <a:endParaRPr lang="en-US" sz="1500" dirty="0">
                        <a:latin typeface="DM Sans" charset="0"/>
                        <a:ea typeface="DM Sans" charset="0"/>
                        <a:cs typeface="DM Sans" charset="0"/>
                      </a:endParaRPr>
                    </a:p>
                  </a:txBody>
                  <a:tcPr marL="95250" marR="95250" marT="95250" marB="95250" anchor="t">
                    <a:lnL w="9525" cap="flat" cmpd="sng" algn="ctr">
                      <a:solidFill>
                        <a:srgbClr val="1889E3">
                          <a:alpha val="100000"/>
                        </a:srgbClr>
                      </a:solidFill>
                      <a:prstDash val="solid"/>
                      <a:round/>
                      <a:headEnd type="none" w="med" len="med"/>
                      <a:tailEnd type="none" w="med" len="med"/>
                    </a:lnL>
                    <a:lnR w="9525" cap="flat" cmpd="sng" algn="ctr">
                      <a:solidFill>
                        <a:srgbClr val="1889E3">
                          <a:alpha val="100000"/>
                        </a:srgbClr>
                      </a:solidFill>
                      <a:prstDash val="solid"/>
                      <a:round/>
                      <a:headEnd type="none" w="med" len="med"/>
                      <a:tailEnd type="none" w="med" len="med"/>
                    </a:lnR>
                    <a:lnT w="9525" cap="flat" cmpd="sng" algn="ctr">
                      <a:solidFill>
                        <a:srgbClr val="1889E3">
                          <a:alpha val="100000"/>
                        </a:srgbClr>
                      </a:solidFill>
                      <a:prstDash val="solid"/>
                      <a:round/>
                      <a:headEnd type="none" w="med" len="med"/>
                      <a:tailEnd type="none" w="med" len="med"/>
                    </a:lnT>
                    <a:lnB w="9525" cap="flat" cmpd="sng" algn="ctr">
                      <a:solidFill>
                        <a:srgbClr val="1889E3">
                          <a:alpha val="100000"/>
                        </a:srgbClr>
                      </a:solidFill>
                      <a:prstDash val="solid"/>
                      <a:round/>
                      <a:headEnd type="none" w="med" len="med"/>
                      <a:tailEnd type="none" w="med" len="med"/>
                    </a:lnB>
                    <a:solidFill>
                      <a:srgbClr val="E5E5E5"/>
                    </a:solidFill>
                  </a:tcPr>
                </a:tc>
                <a:tc>
                  <a:txBody>
                    <a:bodyPr/>
                    <a:lstStyle/>
                    <a:p>
                      <a:pPr algn="l"/>
                      <a:r>
                        <a:rPr lang="en-US" sz="1500" b="0" dirty="0">
                          <a:solidFill>
                            <a:srgbClr val="000000"/>
                          </a:solidFill>
                          <a:latin typeface="DM Sans" pitchFamily="34" charset="0"/>
                          <a:ea typeface="DM Sans" pitchFamily="34" charset="-122"/>
                          <a:cs typeface="DM Sans" pitchFamily="34" charset="-120"/>
                        </a:rPr>
                        <a:t>Inconsistent support affects user confidence and satisfaction. Providing reliable and accessible support can enhance the overall user experience.</a:t>
                      </a:r>
                      <a:endParaRPr lang="en-US" sz="1500" dirty="0">
                        <a:latin typeface="DM Sans" charset="0"/>
                        <a:ea typeface="DM Sans" charset="0"/>
                        <a:cs typeface="DM Sans" charset="0"/>
                      </a:endParaRPr>
                    </a:p>
                  </a:txBody>
                  <a:tcPr marL="95250" marR="95250" marT="95250" marB="95250" anchor="t">
                    <a:lnL w="9525" cap="flat" cmpd="sng" algn="ctr">
                      <a:solidFill>
                        <a:srgbClr val="1889E3">
                          <a:alpha val="100000"/>
                        </a:srgbClr>
                      </a:solidFill>
                      <a:prstDash val="solid"/>
                      <a:round/>
                      <a:headEnd type="none" w="med" len="med"/>
                      <a:tailEnd type="none" w="med" len="med"/>
                    </a:lnL>
                    <a:lnR w="9525" cap="flat" cmpd="sng" algn="ctr">
                      <a:solidFill>
                        <a:srgbClr val="1889E3">
                          <a:alpha val="100000"/>
                        </a:srgbClr>
                      </a:solidFill>
                      <a:prstDash val="solid"/>
                      <a:round/>
                      <a:headEnd type="none" w="med" len="med"/>
                      <a:tailEnd type="none" w="med" len="med"/>
                    </a:lnR>
                    <a:lnT w="9525" cap="flat" cmpd="sng" algn="ctr">
                      <a:solidFill>
                        <a:srgbClr val="1889E3">
                          <a:alpha val="100000"/>
                        </a:srgbClr>
                      </a:solidFill>
                      <a:prstDash val="solid"/>
                      <a:round/>
                      <a:headEnd type="none" w="med" len="med"/>
                      <a:tailEnd type="none" w="med" len="med"/>
                    </a:lnT>
                    <a:lnB w="9525" cap="flat" cmpd="sng" algn="ctr">
                      <a:solidFill>
                        <a:srgbClr val="1889E3">
                          <a:alpha val="100000"/>
                        </a:srgbClr>
                      </a:solidFill>
                      <a:prstDash val="solid"/>
                      <a:round/>
                      <a:headEnd type="none" w="med" len="med"/>
                      <a:tailEnd type="none" w="med" len="med"/>
                    </a:lnB>
                    <a:solidFill>
                      <a:srgbClr val="E5E5E5"/>
                    </a:solidFill>
                  </a:tcPr>
                </a:tc>
                <a:tc>
                  <a:txBody>
                    <a:bodyPr/>
                    <a:lstStyle/>
                    <a:p>
                      <a:pPr algn="l"/>
                      <a:r>
                        <a:rPr lang="en-US" sz="1500" b="0" dirty="0">
                          <a:solidFill>
                            <a:srgbClr val="000000"/>
                          </a:solidFill>
                          <a:latin typeface="DM Sans" pitchFamily="34" charset="0"/>
                          <a:ea typeface="DM Sans" pitchFamily="34" charset="-122"/>
                          <a:cs typeface="DM Sans" pitchFamily="34" charset="-120"/>
                        </a:rPr>
                        <a:t>Offer 24/7 customer support through chatbots and multiple contact channels.</a:t>
                      </a:r>
                      <a:endParaRPr lang="en-US" sz="1500" dirty="0">
                        <a:latin typeface="DM Sans" charset="0"/>
                        <a:ea typeface="DM Sans" charset="0"/>
                        <a:cs typeface="DM Sans" charset="0"/>
                      </a:endParaRPr>
                    </a:p>
                  </a:txBody>
                  <a:tcPr marL="95250" marR="95250" marT="95250" marB="95250" anchor="t">
                    <a:lnL w="9525" cap="flat" cmpd="sng" algn="ctr">
                      <a:solidFill>
                        <a:srgbClr val="1889E3">
                          <a:alpha val="100000"/>
                        </a:srgbClr>
                      </a:solidFill>
                      <a:prstDash val="solid"/>
                      <a:round/>
                      <a:headEnd type="none" w="med" len="med"/>
                      <a:tailEnd type="none" w="med" len="med"/>
                    </a:lnL>
                    <a:lnR w="9525" cap="flat" cmpd="sng" algn="ctr">
                      <a:solidFill>
                        <a:srgbClr val="1889E3">
                          <a:alpha val="100000"/>
                        </a:srgbClr>
                      </a:solidFill>
                      <a:prstDash val="solid"/>
                      <a:round/>
                      <a:headEnd type="none" w="med" len="med"/>
                      <a:tailEnd type="none" w="med" len="med"/>
                    </a:lnR>
                    <a:lnT w="9525" cap="flat" cmpd="sng" algn="ctr">
                      <a:solidFill>
                        <a:srgbClr val="1889E3">
                          <a:alpha val="100000"/>
                        </a:srgbClr>
                      </a:solidFill>
                      <a:prstDash val="solid"/>
                      <a:round/>
                      <a:headEnd type="none" w="med" len="med"/>
                      <a:tailEnd type="none" w="med" len="med"/>
                    </a:lnT>
                    <a:lnB w="9525" cap="flat" cmpd="sng" algn="ctr">
                      <a:solidFill>
                        <a:srgbClr val="1889E3">
                          <a:alpha val="100000"/>
                        </a:srgbClr>
                      </a:solidFill>
                      <a:prstDash val="solid"/>
                      <a:round/>
                      <a:headEnd type="none" w="med" len="med"/>
                      <a:tailEnd type="none" w="med" len="med"/>
                    </a:lnB>
                    <a:solidFill>
                      <a:srgbClr val="E5E5E5"/>
                    </a:solidFill>
                  </a:tcPr>
                </a:tc>
              </a:tr>
              <a:tr h="702915">
                <a:tc>
                  <a:txBody>
                    <a:bodyPr/>
                    <a:lstStyle/>
                    <a:p>
                      <a:pPr algn="ctr"/>
                      <a:r>
                        <a:rPr lang="en-US" sz="1200" b="0" dirty="0">
                          <a:solidFill>
                            <a:srgbClr val="000000"/>
                          </a:solidFill>
                          <a:latin typeface="DM Sans" pitchFamily="34" charset="0"/>
                          <a:ea typeface="DM Sans" pitchFamily="34" charset="-122"/>
                          <a:cs typeface="DM Sans" pitchFamily="34" charset="-120"/>
                        </a:rPr>
                        <a:t>Spam Calls and Misuse of Information</a:t>
                      </a:r>
                      <a:endParaRPr lang="en-US" sz="1200" dirty="0">
                        <a:latin typeface="DM Sans" charset="0"/>
                        <a:ea typeface="DM Sans" charset="0"/>
                        <a:cs typeface="DM Sans" charset="0"/>
                      </a:endParaRPr>
                    </a:p>
                  </a:txBody>
                  <a:tcPr marL="76200" marR="76200" marT="76200" marB="76200" anchor="ctr">
                    <a:lnL w="9525" cap="flat" cmpd="sng" algn="ctr">
                      <a:solidFill>
                        <a:srgbClr val="1889E3">
                          <a:alpha val="100000"/>
                        </a:srgbClr>
                      </a:solidFill>
                      <a:prstDash val="solid"/>
                      <a:round/>
                      <a:headEnd type="none" w="med" len="med"/>
                      <a:tailEnd type="none" w="med" len="med"/>
                    </a:lnL>
                    <a:lnR w="9525" cap="flat" cmpd="sng" algn="ctr">
                      <a:solidFill>
                        <a:srgbClr val="1889E3">
                          <a:alpha val="100000"/>
                        </a:srgbClr>
                      </a:solidFill>
                      <a:prstDash val="solid"/>
                      <a:round/>
                      <a:headEnd type="none" w="med" len="med"/>
                      <a:tailEnd type="none" w="med" len="med"/>
                    </a:lnR>
                    <a:lnT w="9525" cap="flat" cmpd="sng" algn="ctr">
                      <a:solidFill>
                        <a:srgbClr val="1889E3">
                          <a:alpha val="100000"/>
                        </a:srgbClr>
                      </a:solidFill>
                      <a:prstDash val="solid"/>
                      <a:round/>
                      <a:headEnd type="none" w="med" len="med"/>
                      <a:tailEnd type="none" w="med" len="med"/>
                    </a:lnT>
                    <a:lnB w="9525" cap="flat" cmpd="sng" algn="ctr">
                      <a:solidFill>
                        <a:srgbClr val="1889E3">
                          <a:alpha val="100000"/>
                        </a:srgbClr>
                      </a:solidFill>
                      <a:prstDash val="solid"/>
                      <a:round/>
                      <a:headEnd type="none" w="med" len="med"/>
                      <a:tailEnd type="none" w="med" len="med"/>
                    </a:lnB>
                    <a:solidFill>
                      <a:srgbClr val="FFFFFF"/>
                    </a:solidFill>
                  </a:tcPr>
                </a:tc>
                <a:tc>
                  <a:txBody>
                    <a:bodyPr/>
                    <a:lstStyle/>
                    <a:p>
                      <a:pPr algn="ctr"/>
                      <a:r>
                        <a:rPr lang="en-US" sz="1200" dirty="0">
                          <a:solidFill>
                            <a:srgbClr val="000000"/>
                          </a:solidFill>
                          <a:latin typeface="DM Sans" pitchFamily="34" charset="0"/>
                          <a:ea typeface="DM Sans" pitchFamily="34" charset="-122"/>
                          <a:cs typeface="DM Sans" pitchFamily="34" charset="-120"/>
                        </a:rPr>
                        <a:t>High</a:t>
                      </a:r>
                      <a:endParaRPr lang="en-US" sz="1200" dirty="0">
                        <a:latin typeface="DM Sans" charset="0"/>
                        <a:ea typeface="DM Sans" charset="0"/>
                        <a:cs typeface="DM Sans" charset="0"/>
                      </a:endParaRPr>
                    </a:p>
                  </a:txBody>
                  <a:tcPr marL="76200" marR="76200" marT="76200" marB="76200" anchor="ctr">
                    <a:lnL w="9525" cap="flat" cmpd="sng" algn="ctr">
                      <a:solidFill>
                        <a:srgbClr val="1889E3">
                          <a:alpha val="100000"/>
                        </a:srgbClr>
                      </a:solidFill>
                      <a:prstDash val="solid"/>
                      <a:round/>
                      <a:headEnd type="none" w="med" len="med"/>
                      <a:tailEnd type="none" w="med" len="med"/>
                    </a:lnL>
                    <a:lnR w="9525" cap="flat" cmpd="sng" algn="ctr">
                      <a:solidFill>
                        <a:srgbClr val="1889E3">
                          <a:alpha val="100000"/>
                        </a:srgbClr>
                      </a:solidFill>
                      <a:prstDash val="solid"/>
                      <a:round/>
                      <a:headEnd type="none" w="med" len="med"/>
                      <a:tailEnd type="none" w="med" len="med"/>
                    </a:lnR>
                    <a:lnT w="9525" cap="flat" cmpd="sng" algn="ctr">
                      <a:solidFill>
                        <a:srgbClr val="1889E3">
                          <a:alpha val="100000"/>
                        </a:srgbClr>
                      </a:solidFill>
                      <a:prstDash val="solid"/>
                      <a:round/>
                      <a:headEnd type="none" w="med" len="med"/>
                      <a:tailEnd type="none" w="med" len="med"/>
                    </a:lnT>
                    <a:lnB w="9525" cap="flat" cmpd="sng" algn="ctr">
                      <a:solidFill>
                        <a:srgbClr val="1889E3">
                          <a:alpha val="100000"/>
                        </a:srgbClr>
                      </a:solidFill>
                      <a:prstDash val="solid"/>
                      <a:round/>
                      <a:headEnd type="none" w="med" len="med"/>
                      <a:tailEnd type="none" w="med" len="med"/>
                    </a:lnB>
                    <a:solidFill>
                      <a:srgbClr val="FFFFFF"/>
                    </a:solidFill>
                  </a:tcPr>
                </a:tc>
                <a:tc>
                  <a:txBody>
                    <a:bodyPr/>
                    <a:lstStyle/>
                    <a:p>
                      <a:pPr algn="ctr"/>
                      <a:r>
                        <a:rPr lang="en-US" sz="1200" dirty="0">
                          <a:solidFill>
                            <a:srgbClr val="000000"/>
                          </a:solidFill>
                          <a:latin typeface="DM Sans" pitchFamily="34" charset="0"/>
                          <a:ea typeface="DM Sans" pitchFamily="34" charset="-122"/>
                          <a:cs typeface="DM Sans" pitchFamily="34" charset="-120"/>
                        </a:rPr>
                        <a:t>Low</a:t>
                      </a:r>
                      <a:endParaRPr lang="en-US" sz="1200" dirty="0">
                        <a:latin typeface="DM Sans" charset="0"/>
                        <a:ea typeface="DM Sans" charset="0"/>
                        <a:cs typeface="DM Sans" charset="0"/>
                      </a:endParaRPr>
                    </a:p>
                  </a:txBody>
                  <a:tcPr marL="76200" marR="76200" marT="76200" marB="76200" anchor="ctr">
                    <a:lnL w="9525" cap="flat" cmpd="sng" algn="ctr">
                      <a:solidFill>
                        <a:srgbClr val="1889E3">
                          <a:alpha val="100000"/>
                        </a:srgbClr>
                      </a:solidFill>
                      <a:prstDash val="solid"/>
                      <a:round/>
                      <a:headEnd type="none" w="med" len="med"/>
                      <a:tailEnd type="none" w="med" len="med"/>
                    </a:lnL>
                    <a:lnR w="9525" cap="flat" cmpd="sng" algn="ctr">
                      <a:solidFill>
                        <a:srgbClr val="1889E3">
                          <a:alpha val="100000"/>
                        </a:srgbClr>
                      </a:solidFill>
                      <a:prstDash val="solid"/>
                      <a:round/>
                      <a:headEnd type="none" w="med" len="med"/>
                      <a:tailEnd type="none" w="med" len="med"/>
                    </a:lnR>
                    <a:lnT w="9525" cap="flat" cmpd="sng" algn="ctr">
                      <a:solidFill>
                        <a:srgbClr val="1889E3">
                          <a:alpha val="100000"/>
                        </a:srgbClr>
                      </a:solidFill>
                      <a:prstDash val="solid"/>
                      <a:round/>
                      <a:headEnd type="none" w="med" len="med"/>
                      <a:tailEnd type="none" w="med" len="med"/>
                    </a:lnT>
                    <a:lnB w="9525" cap="flat" cmpd="sng" algn="ctr">
                      <a:solidFill>
                        <a:srgbClr val="1889E3">
                          <a:alpha val="100000"/>
                        </a:srgbClr>
                      </a:solidFill>
                      <a:prstDash val="solid"/>
                      <a:round/>
                      <a:headEnd type="none" w="med" len="med"/>
                      <a:tailEnd type="none" w="med" len="med"/>
                    </a:lnB>
                    <a:solidFill>
                      <a:srgbClr val="FFFFFF"/>
                    </a:solidFill>
                  </a:tcPr>
                </a:tc>
                <a:tc>
                  <a:txBody>
                    <a:bodyPr/>
                    <a:lstStyle/>
                    <a:p>
                      <a:pPr algn="l"/>
                      <a:r>
                        <a:rPr lang="en-US" sz="900" b="0" dirty="0">
                          <a:solidFill>
                            <a:srgbClr val="000000"/>
                          </a:solidFill>
                          <a:latin typeface="DM Sans" pitchFamily="34" charset="0"/>
                          <a:ea typeface="DM Sans" pitchFamily="34" charset="-122"/>
                          <a:cs typeface="DM Sans" pitchFamily="34" charset="-120"/>
                        </a:rPr>
                        <a:t>Users are frustrated by spam calls and fear that their data is being sold. Ensuring data privacy and user consent will build trust and reduce user frustration.</a:t>
                      </a:r>
                      <a:endParaRPr lang="en-US" sz="900" dirty="0">
                        <a:latin typeface="DM Sans" charset="0"/>
                        <a:ea typeface="DM Sans" charset="0"/>
                        <a:cs typeface="DM Sans" charset="0"/>
                      </a:endParaRPr>
                    </a:p>
                  </a:txBody>
                  <a:tcPr marL="57150" marR="57150" marT="57150" marB="57150" anchor="ctr">
                    <a:lnL w="9525" cap="flat" cmpd="sng" algn="ctr">
                      <a:solidFill>
                        <a:srgbClr val="1889E3">
                          <a:alpha val="100000"/>
                        </a:srgbClr>
                      </a:solidFill>
                      <a:prstDash val="solid"/>
                      <a:round/>
                      <a:headEnd type="none" w="med" len="med"/>
                      <a:tailEnd type="none" w="med" len="med"/>
                    </a:lnL>
                    <a:lnR w="9525" cap="flat" cmpd="sng" algn="ctr">
                      <a:solidFill>
                        <a:srgbClr val="1889E3">
                          <a:alpha val="100000"/>
                        </a:srgbClr>
                      </a:solidFill>
                      <a:prstDash val="solid"/>
                      <a:round/>
                      <a:headEnd type="none" w="med" len="med"/>
                      <a:tailEnd type="none" w="med" len="med"/>
                    </a:lnR>
                    <a:lnT w="9525" cap="flat" cmpd="sng" algn="ctr">
                      <a:solidFill>
                        <a:srgbClr val="1889E3">
                          <a:alpha val="100000"/>
                        </a:srgbClr>
                      </a:solidFill>
                      <a:prstDash val="solid"/>
                      <a:round/>
                      <a:headEnd type="none" w="med" len="med"/>
                      <a:tailEnd type="none" w="med" len="med"/>
                    </a:lnT>
                    <a:lnB w="9525" cap="flat" cmpd="sng" algn="ctr">
                      <a:solidFill>
                        <a:srgbClr val="1889E3">
                          <a:alpha val="100000"/>
                        </a:srgbClr>
                      </a:solidFill>
                      <a:prstDash val="solid"/>
                      <a:round/>
                      <a:headEnd type="none" w="med" len="med"/>
                      <a:tailEnd type="none" w="med" len="med"/>
                    </a:lnB>
                    <a:solidFill>
                      <a:srgbClr val="FFFFFF"/>
                    </a:solidFill>
                  </a:tcPr>
                </a:tc>
                <a:tc>
                  <a:txBody>
                    <a:bodyPr/>
                    <a:lstStyle/>
                    <a:p>
                      <a:pPr algn="l"/>
                      <a:r>
                        <a:rPr lang="en-US" sz="900" b="0" dirty="0">
                          <a:solidFill>
                            <a:srgbClr val="000000"/>
                          </a:solidFill>
                          <a:latin typeface="DM Sans" pitchFamily="34" charset="0"/>
                          <a:ea typeface="DM Sans" pitchFamily="34" charset="-122"/>
                          <a:cs typeface="DM Sans" pitchFamily="34" charset="-120"/>
                        </a:rPr>
                        <a:t>Implement strict data privacy policies and opt-in mechanisms for communication.</a:t>
                      </a:r>
                      <a:endParaRPr lang="en-US" sz="900" dirty="0">
                        <a:latin typeface="DM Sans" charset="0"/>
                        <a:ea typeface="DM Sans" charset="0"/>
                        <a:cs typeface="DM Sans" charset="0"/>
                      </a:endParaRPr>
                    </a:p>
                  </a:txBody>
                  <a:tcPr marL="57150" marR="57150" marT="57150" marB="57150" anchor="ctr">
                    <a:lnL w="9525" cap="flat" cmpd="sng" algn="ctr">
                      <a:solidFill>
                        <a:srgbClr val="1889E3">
                          <a:alpha val="100000"/>
                        </a:srgbClr>
                      </a:solidFill>
                      <a:prstDash val="solid"/>
                      <a:round/>
                      <a:headEnd type="none" w="med" len="med"/>
                      <a:tailEnd type="none" w="med" len="med"/>
                    </a:lnL>
                    <a:lnR w="9525" cap="flat" cmpd="sng" algn="ctr">
                      <a:solidFill>
                        <a:srgbClr val="1889E3">
                          <a:alpha val="100000"/>
                        </a:srgbClr>
                      </a:solidFill>
                      <a:prstDash val="solid"/>
                      <a:round/>
                      <a:headEnd type="none" w="med" len="med"/>
                      <a:tailEnd type="none" w="med" len="med"/>
                    </a:lnR>
                    <a:lnT w="9525" cap="flat" cmpd="sng" algn="ctr">
                      <a:solidFill>
                        <a:srgbClr val="1889E3">
                          <a:alpha val="100000"/>
                        </a:srgbClr>
                      </a:solidFill>
                      <a:prstDash val="solid"/>
                      <a:round/>
                      <a:headEnd type="none" w="med" len="med"/>
                      <a:tailEnd type="none" w="med" len="med"/>
                    </a:lnT>
                    <a:lnB w="9525" cap="flat" cmpd="sng" algn="ctr">
                      <a:solidFill>
                        <a:srgbClr val="1889E3">
                          <a:alpha val="100000"/>
                        </a:srgbClr>
                      </a:solidFill>
                      <a:prstDash val="solid"/>
                      <a:round/>
                      <a:headEnd type="none" w="med" len="med"/>
                      <a:tailEnd type="none" w="med" len="med"/>
                    </a:lnB>
                    <a:solidFill>
                      <a:srgbClr val="FFFFFF"/>
                    </a:solidFill>
                  </a:tcPr>
                </a:tc>
              </a:tr>
              <a:tr h="677019">
                <a:tc>
                  <a:txBody>
                    <a:bodyPr/>
                    <a:lstStyle/>
                    <a:p>
                      <a:pPr algn="l"/>
                      <a:r>
                        <a:rPr lang="en-US" sz="1500" b="0" dirty="0">
                          <a:solidFill>
                            <a:srgbClr val="000000"/>
                          </a:solidFill>
                          <a:latin typeface="DM Sans" pitchFamily="34" charset="0"/>
                          <a:ea typeface="DM Sans" pitchFamily="34" charset="-122"/>
                          <a:cs typeface="DM Sans" pitchFamily="34" charset="-120"/>
                        </a:rPr>
                        <a:t>High Turnaround Time from Banks</a:t>
                      </a:r>
                      <a:endParaRPr lang="en-US" sz="1500" dirty="0">
                        <a:latin typeface="DM Sans" charset="0"/>
                        <a:ea typeface="DM Sans" charset="0"/>
                        <a:cs typeface="DM Sans" charset="0"/>
                      </a:endParaRPr>
                    </a:p>
                  </a:txBody>
                  <a:tcPr marL="95250" marR="95250" marT="95250" marB="95250" anchor="t">
                    <a:lnL w="9525" cap="flat" cmpd="sng" algn="ctr">
                      <a:solidFill>
                        <a:srgbClr val="1889E3">
                          <a:alpha val="100000"/>
                        </a:srgbClr>
                      </a:solidFill>
                      <a:prstDash val="solid"/>
                      <a:round/>
                      <a:headEnd type="none" w="med" len="med"/>
                      <a:tailEnd type="none" w="med" len="med"/>
                    </a:lnL>
                    <a:lnR w="9525" cap="flat" cmpd="sng" algn="ctr">
                      <a:solidFill>
                        <a:srgbClr val="1889E3">
                          <a:alpha val="100000"/>
                        </a:srgbClr>
                      </a:solidFill>
                      <a:prstDash val="solid"/>
                      <a:round/>
                      <a:headEnd type="none" w="med" len="med"/>
                      <a:tailEnd type="none" w="med" len="med"/>
                    </a:lnR>
                    <a:lnT w="9525" cap="flat" cmpd="sng" algn="ctr">
                      <a:solidFill>
                        <a:srgbClr val="1889E3">
                          <a:alpha val="100000"/>
                        </a:srgbClr>
                      </a:solidFill>
                      <a:prstDash val="solid"/>
                      <a:round/>
                      <a:headEnd type="none" w="med" len="med"/>
                      <a:tailEnd type="none" w="med" len="med"/>
                    </a:lnT>
                    <a:lnB w="9525" cap="flat" cmpd="sng" algn="ctr">
                      <a:solidFill>
                        <a:srgbClr val="1889E3">
                          <a:alpha val="100000"/>
                        </a:srgbClr>
                      </a:solidFill>
                      <a:prstDash val="solid"/>
                      <a:round/>
                      <a:headEnd type="none" w="med" len="med"/>
                      <a:tailEnd type="none" w="med" len="med"/>
                    </a:lnB>
                    <a:solidFill>
                      <a:srgbClr val="E5E5E5"/>
                    </a:solidFill>
                  </a:tcPr>
                </a:tc>
                <a:tc>
                  <a:txBody>
                    <a:bodyPr/>
                    <a:lstStyle/>
                    <a:p>
                      <a:pPr algn="l"/>
                      <a:r>
                        <a:rPr lang="en-US" sz="1500" dirty="0">
                          <a:solidFill>
                            <a:srgbClr val="000000"/>
                          </a:solidFill>
                          <a:latin typeface="DM Sans" pitchFamily="34" charset="0"/>
                          <a:ea typeface="DM Sans" pitchFamily="34" charset="-122"/>
                          <a:cs typeface="DM Sans" pitchFamily="34" charset="-120"/>
                        </a:rPr>
                        <a:t>High</a:t>
                      </a:r>
                      <a:endParaRPr lang="en-US" sz="1500" dirty="0">
                        <a:latin typeface="DM Sans" charset="0"/>
                        <a:ea typeface="DM Sans" charset="0"/>
                        <a:cs typeface="DM Sans" charset="0"/>
                      </a:endParaRPr>
                    </a:p>
                  </a:txBody>
                  <a:tcPr marL="95250" marR="95250" marT="95250" marB="95250" anchor="t">
                    <a:lnL w="9525" cap="flat" cmpd="sng" algn="ctr">
                      <a:solidFill>
                        <a:srgbClr val="1889E3">
                          <a:alpha val="100000"/>
                        </a:srgbClr>
                      </a:solidFill>
                      <a:prstDash val="solid"/>
                      <a:round/>
                      <a:headEnd type="none" w="med" len="med"/>
                      <a:tailEnd type="none" w="med" len="med"/>
                    </a:lnL>
                    <a:lnR w="9525" cap="flat" cmpd="sng" algn="ctr">
                      <a:solidFill>
                        <a:srgbClr val="1889E3">
                          <a:alpha val="100000"/>
                        </a:srgbClr>
                      </a:solidFill>
                      <a:prstDash val="solid"/>
                      <a:round/>
                      <a:headEnd type="none" w="med" len="med"/>
                      <a:tailEnd type="none" w="med" len="med"/>
                    </a:lnR>
                    <a:lnT w="9525" cap="flat" cmpd="sng" algn="ctr">
                      <a:solidFill>
                        <a:srgbClr val="1889E3">
                          <a:alpha val="100000"/>
                        </a:srgbClr>
                      </a:solidFill>
                      <a:prstDash val="solid"/>
                      <a:round/>
                      <a:headEnd type="none" w="med" len="med"/>
                      <a:tailEnd type="none" w="med" len="med"/>
                    </a:lnT>
                    <a:lnB w="9525" cap="flat" cmpd="sng" algn="ctr">
                      <a:solidFill>
                        <a:srgbClr val="1889E3">
                          <a:alpha val="100000"/>
                        </a:srgbClr>
                      </a:solidFill>
                      <a:prstDash val="solid"/>
                      <a:round/>
                      <a:headEnd type="none" w="med" len="med"/>
                      <a:tailEnd type="none" w="med" len="med"/>
                    </a:lnB>
                    <a:solidFill>
                      <a:srgbClr val="E5E5E5"/>
                    </a:solidFill>
                  </a:tcPr>
                </a:tc>
                <a:tc>
                  <a:txBody>
                    <a:bodyPr/>
                    <a:lstStyle/>
                    <a:p>
                      <a:pPr algn="l"/>
                      <a:r>
                        <a:rPr lang="en-US" sz="1500" dirty="0">
                          <a:solidFill>
                            <a:srgbClr val="000000"/>
                          </a:solidFill>
                          <a:latin typeface="DM Sans" pitchFamily="34" charset="0"/>
                          <a:ea typeface="DM Sans" pitchFamily="34" charset="-122"/>
                          <a:cs typeface="DM Sans" pitchFamily="34" charset="-120"/>
                        </a:rPr>
                        <a:t>High</a:t>
                      </a:r>
                      <a:endParaRPr lang="en-US" sz="1500" dirty="0">
                        <a:latin typeface="DM Sans" charset="0"/>
                        <a:ea typeface="DM Sans" charset="0"/>
                        <a:cs typeface="DM Sans" charset="0"/>
                      </a:endParaRPr>
                    </a:p>
                  </a:txBody>
                  <a:tcPr marL="95250" marR="95250" marT="95250" marB="95250" anchor="t">
                    <a:lnL w="9525" cap="flat" cmpd="sng" algn="ctr">
                      <a:solidFill>
                        <a:srgbClr val="1889E3">
                          <a:alpha val="100000"/>
                        </a:srgbClr>
                      </a:solidFill>
                      <a:prstDash val="solid"/>
                      <a:round/>
                      <a:headEnd type="none" w="med" len="med"/>
                      <a:tailEnd type="none" w="med" len="med"/>
                    </a:lnL>
                    <a:lnR w="9525" cap="flat" cmpd="sng" algn="ctr">
                      <a:solidFill>
                        <a:srgbClr val="1889E3">
                          <a:alpha val="100000"/>
                        </a:srgbClr>
                      </a:solidFill>
                      <a:prstDash val="solid"/>
                      <a:round/>
                      <a:headEnd type="none" w="med" len="med"/>
                      <a:tailEnd type="none" w="med" len="med"/>
                    </a:lnR>
                    <a:lnT w="9525" cap="flat" cmpd="sng" algn="ctr">
                      <a:solidFill>
                        <a:srgbClr val="1889E3">
                          <a:alpha val="100000"/>
                        </a:srgbClr>
                      </a:solidFill>
                      <a:prstDash val="solid"/>
                      <a:round/>
                      <a:headEnd type="none" w="med" len="med"/>
                      <a:tailEnd type="none" w="med" len="med"/>
                    </a:lnT>
                    <a:lnB w="9525" cap="flat" cmpd="sng" algn="ctr">
                      <a:solidFill>
                        <a:srgbClr val="1889E3">
                          <a:alpha val="100000"/>
                        </a:srgbClr>
                      </a:solidFill>
                      <a:prstDash val="solid"/>
                      <a:round/>
                      <a:headEnd type="none" w="med" len="med"/>
                      <a:tailEnd type="none" w="med" len="med"/>
                    </a:lnB>
                    <a:solidFill>
                      <a:srgbClr val="E5E5E5"/>
                    </a:solidFill>
                  </a:tcPr>
                </a:tc>
                <a:tc>
                  <a:txBody>
                    <a:bodyPr/>
                    <a:lstStyle/>
                    <a:p>
                      <a:pPr algn="l"/>
                      <a:r>
                        <a:rPr lang="en-US" sz="1500" b="0" dirty="0">
                          <a:solidFill>
                            <a:srgbClr val="000000"/>
                          </a:solidFill>
                          <a:latin typeface="DM Sans" pitchFamily="34" charset="0"/>
                          <a:ea typeface="DM Sans" pitchFamily="34" charset="-122"/>
                          <a:cs typeface="DM Sans" pitchFamily="34" charset="-120"/>
                        </a:rPr>
                        <a:t>Long waiting times for loan approval and disbursement frustrate users and can lead to loss of potential customers. Speeding up the process will improve satisfaction and retention.</a:t>
                      </a:r>
                      <a:endParaRPr lang="en-US" sz="1500" dirty="0">
                        <a:latin typeface="DM Sans" charset="0"/>
                        <a:ea typeface="DM Sans" charset="0"/>
                        <a:cs typeface="DM Sans" charset="0"/>
                      </a:endParaRPr>
                    </a:p>
                  </a:txBody>
                  <a:tcPr marL="95250" marR="95250" marT="95250" marB="95250" anchor="t">
                    <a:lnL w="9525" cap="flat" cmpd="sng" algn="ctr">
                      <a:solidFill>
                        <a:srgbClr val="1889E3">
                          <a:alpha val="100000"/>
                        </a:srgbClr>
                      </a:solidFill>
                      <a:prstDash val="solid"/>
                      <a:round/>
                      <a:headEnd type="none" w="med" len="med"/>
                      <a:tailEnd type="none" w="med" len="med"/>
                    </a:lnL>
                    <a:lnR w="9525" cap="flat" cmpd="sng" algn="ctr">
                      <a:solidFill>
                        <a:srgbClr val="1889E3">
                          <a:alpha val="100000"/>
                        </a:srgbClr>
                      </a:solidFill>
                      <a:prstDash val="solid"/>
                      <a:round/>
                      <a:headEnd type="none" w="med" len="med"/>
                      <a:tailEnd type="none" w="med" len="med"/>
                    </a:lnR>
                    <a:lnT w="9525" cap="flat" cmpd="sng" algn="ctr">
                      <a:solidFill>
                        <a:srgbClr val="1889E3">
                          <a:alpha val="100000"/>
                        </a:srgbClr>
                      </a:solidFill>
                      <a:prstDash val="solid"/>
                      <a:round/>
                      <a:headEnd type="none" w="med" len="med"/>
                      <a:tailEnd type="none" w="med" len="med"/>
                    </a:lnT>
                    <a:lnB w="9525" cap="flat" cmpd="sng" algn="ctr">
                      <a:solidFill>
                        <a:srgbClr val="1889E3">
                          <a:alpha val="100000"/>
                        </a:srgbClr>
                      </a:solidFill>
                      <a:prstDash val="solid"/>
                      <a:round/>
                      <a:headEnd type="none" w="med" len="med"/>
                      <a:tailEnd type="none" w="med" len="med"/>
                    </a:lnB>
                    <a:solidFill>
                      <a:srgbClr val="E5E5E5"/>
                    </a:solidFill>
                  </a:tcPr>
                </a:tc>
                <a:tc>
                  <a:txBody>
                    <a:bodyPr/>
                    <a:lstStyle/>
                    <a:p>
                      <a:pPr algn="l"/>
                      <a:r>
                        <a:rPr lang="en-US" sz="1500" b="0" dirty="0">
                          <a:solidFill>
                            <a:srgbClr val="000000"/>
                          </a:solidFill>
                          <a:latin typeface="DM Sans" pitchFamily="34" charset="0"/>
                          <a:ea typeface="DM Sans" pitchFamily="34" charset="-122"/>
                          <a:cs typeface="DM Sans" pitchFamily="34" charset="-120"/>
                        </a:rPr>
                        <a:t>Partner with banks to streamline processes, use automation for underwriting, and provide real-time updates.</a:t>
                      </a:r>
                      <a:endParaRPr lang="en-US" sz="1500" dirty="0">
                        <a:latin typeface="DM Sans" charset="0"/>
                        <a:ea typeface="DM Sans" charset="0"/>
                        <a:cs typeface="DM Sans" charset="0"/>
                      </a:endParaRPr>
                    </a:p>
                  </a:txBody>
                  <a:tcPr marL="95250" marR="95250" marT="95250" marB="95250" anchor="t">
                    <a:lnL w="9525" cap="flat" cmpd="sng" algn="ctr">
                      <a:solidFill>
                        <a:srgbClr val="1889E3">
                          <a:alpha val="100000"/>
                        </a:srgbClr>
                      </a:solidFill>
                      <a:prstDash val="solid"/>
                      <a:round/>
                      <a:headEnd type="none" w="med" len="med"/>
                      <a:tailEnd type="none" w="med" len="med"/>
                    </a:lnL>
                    <a:lnR w="9525" cap="flat" cmpd="sng" algn="ctr">
                      <a:solidFill>
                        <a:srgbClr val="1889E3">
                          <a:alpha val="100000"/>
                        </a:srgbClr>
                      </a:solidFill>
                      <a:prstDash val="solid"/>
                      <a:round/>
                      <a:headEnd type="none" w="med" len="med"/>
                      <a:tailEnd type="none" w="med" len="med"/>
                    </a:lnR>
                    <a:lnT w="9525" cap="flat" cmpd="sng" algn="ctr">
                      <a:solidFill>
                        <a:srgbClr val="1889E3">
                          <a:alpha val="100000"/>
                        </a:srgbClr>
                      </a:solidFill>
                      <a:prstDash val="solid"/>
                      <a:round/>
                      <a:headEnd type="none" w="med" len="med"/>
                      <a:tailEnd type="none" w="med" len="med"/>
                    </a:lnT>
                    <a:lnB w="9525" cap="flat" cmpd="sng" algn="ctr">
                      <a:solidFill>
                        <a:srgbClr val="1889E3">
                          <a:alpha val="100000"/>
                        </a:srgbClr>
                      </a:solidFill>
                      <a:prstDash val="solid"/>
                      <a:round/>
                      <a:headEnd type="none" w="med" len="med"/>
                      <a:tailEnd type="none" w="med" len="med"/>
                    </a:lnB>
                    <a:solidFill>
                      <a:srgbClr val="E5E5E5"/>
                    </a:solidFill>
                  </a:tcPr>
                </a:tc>
              </a:tr>
            </a:tbl>
          </a:graphicData>
        </a:graphic>
      </p:graphicFrame>
      <p:pic>
        <p:nvPicPr>
          <p:cNvPr id="5" name="Image 0" descr="https://pitch-assets-ccb95893-de3f-4266-973c-20049231b248.s3.eu-west-1.amazonaws.com/try-pitch-pdf-export-logo.svg">
            <a:hlinkClick r:id="rId3" tooltip=""/>
          </p:cNvPr>
          <p:cNvPicPr>
            <a:picLocks noChangeAspect="1"/>
          </p:cNvPicPr>
          <p:nvPr/>
        </p:nvPicPr>
        <p:blipFill>
          <a:blip r:embed="rId1">
            <a:extLst>
              <a:ext uri="{96DAC541-7B7A-43D3-8B79-37D633B846F1}">
                <asvg:svgBlip xmlns:asvg="http://schemas.microsoft.com/office/drawing/2016/SVG/main" r:embed="rId2"/>
              </a:ext>
            </a:extLst>
          </a:blip>
          <a:srcRect l="0" r="0" t="0" b="0"/>
          <a:stretch/>
        </p:blipFill>
        <p:spPr>
          <a:xfrm>
            <a:off x="136595" y="4803153"/>
            <a:ext cx="515221" cy="227303"/>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solidFill>
          <a:srgbClr val="FFFFFF"/>
        </a:solidFill>
      </p:bgPr>
    </p:bg>
    <p:spTree>
      <p:nvGrpSpPr>
        <p:cNvPr id="1" name=""/>
        <p:cNvGrpSpPr/>
        <p:nvPr/>
      </p:nvGrpSpPr>
      <p:grpSpPr>
        <a:xfrm>
          <a:off x="0" y="0"/>
          <a:ext cx="0" cy="0"/>
          <a:chOff x="0" y="0"/>
          <a:chExt cx="0" cy="0"/>
        </a:xfrm>
      </p:grpSpPr>
      <p:sp>
        <p:nvSpPr>
          <p:cNvPr id="3" name="Text 0"/>
          <p:cNvSpPr/>
          <p:nvPr/>
        </p:nvSpPr>
        <p:spPr>
          <a:xfrm>
            <a:off x="132947" y="129326"/>
            <a:ext cx="7308404" cy="323850"/>
          </a:xfrm>
          <a:prstGeom prst="rect">
            <a:avLst/>
          </a:prstGeom>
          <a:noFill/>
          <a:ln/>
        </p:spPr>
        <p:txBody>
          <a:bodyPr wrap="square" lIns="0" tIns="0" rIns="0" bIns="0" rtlCol="0" anchor="ctr"/>
          <a:lstStyle/>
          <a:p>
            <a:pPr algn="l">
              <a:lnSpc>
                <a:spcPts val="2550"/>
              </a:lnSpc>
            </a:pPr>
            <a:r>
              <a:rPr lang="en-US" sz="3000" b="1" spc="-72" kern="0" dirty="0">
                <a:solidFill>
                  <a:srgbClr val="000000"/>
                </a:solidFill>
                <a:latin typeface="Poppins" pitchFamily="34" charset="0"/>
                <a:ea typeface="Poppins" pitchFamily="34" charset="-122"/>
                <a:cs typeface="Poppins" pitchFamily="34" charset="-120"/>
              </a:rPr>
              <a:t>Impact Effort Prioritization Framework (2/2)</a:t>
            </a:r>
            <a:endParaRPr lang="en-US" sz="3000" dirty="0"/>
          </a:p>
        </p:txBody>
      </p:sp>
      <p:graphicFrame>
        <p:nvGraphicFramePr>
          <p:cNvPr id="14" name="Table 0"/>
          <p:cNvGraphicFramePr>
            <a:graphicFrameLocks noGrp="1"/>
          </p:cNvGraphicFramePr>
          <p:nvPr>
            <p:extLst>
              <p:ext uri="{D42A27DB-BD31-4B8C-83A1-F6EECF244321}">
                <p14:modId xmlns:p14="http://schemas.microsoft.com/office/powerpoint/2010/main" val="1579011935"/>
              </p:ext>
            </p:extLst>
          </p:nvPr>
        </p:nvGraphicFramePr>
        <p:xfrm>
          <a:off x="132948" y="1585731"/>
          <a:ext cx="8903196" cy="2344539"/>
        </p:xfrm>
        <a:graphic>
          <a:graphicData uri="http://schemas.openxmlformats.org/drawingml/2006/table">
            <a:tbl>
              <a:tblPr/>
              <a:tblGrid>
                <a:gridCol w="1650950"/>
                <a:gridCol w="881268"/>
                <a:gridCol w="785359"/>
                <a:gridCol w="3181450"/>
                <a:gridCol w="2347118"/>
              </a:tblGrid>
              <a:tr h="706685">
                <a:tc>
                  <a:txBody>
                    <a:bodyPr/>
                    <a:lstStyle/>
                    <a:p>
                      <a:pPr algn="ctr"/>
                      <a:r>
                        <a:rPr lang="en-US" sz="1500" b="1" dirty="0">
                          <a:solidFill>
                            <a:srgbClr val="000000"/>
                          </a:solidFill>
                          <a:latin typeface="DM Sans" pitchFamily="34" charset="0"/>
                          <a:ea typeface="DM Sans" pitchFamily="34" charset="-122"/>
                          <a:cs typeface="DM Sans" pitchFamily="34" charset="-120"/>
                        </a:rPr>
                        <a:t>Problem Identified</a:t>
                      </a:r>
                      <a:endParaRPr lang="en-US" sz="1500" dirty="0">
                        <a:latin typeface="DM Sans" charset="0"/>
                        <a:ea typeface="DM Sans" charset="0"/>
                        <a:cs typeface="DM Sans" charset="0"/>
                      </a:endParaRPr>
                    </a:p>
                  </a:txBody>
                  <a:tcPr marL="95250" marR="95250" marT="95250" marB="95250" anchor="ctr">
                    <a:lnL w="9525" cap="flat" cmpd="sng" algn="ctr">
                      <a:solidFill>
                        <a:srgbClr val="1889E3">
                          <a:alpha val="100000"/>
                        </a:srgbClr>
                      </a:solidFill>
                      <a:prstDash val="solid"/>
                      <a:round/>
                      <a:headEnd type="none" w="med" len="med"/>
                      <a:tailEnd type="none" w="med" len="med"/>
                    </a:lnL>
                    <a:lnR w="9525" cap="flat" cmpd="sng" algn="ctr">
                      <a:solidFill>
                        <a:srgbClr val="1889E3">
                          <a:alpha val="100000"/>
                        </a:srgbClr>
                      </a:solidFill>
                      <a:prstDash val="solid"/>
                      <a:round/>
                      <a:headEnd type="none" w="med" len="med"/>
                      <a:tailEnd type="none" w="med" len="med"/>
                    </a:lnR>
                    <a:lnT w="9525" cap="flat" cmpd="sng" algn="ctr">
                      <a:solidFill>
                        <a:srgbClr val="1889E3">
                          <a:alpha val="100000"/>
                        </a:srgbClr>
                      </a:solidFill>
                      <a:prstDash val="solid"/>
                      <a:round/>
                      <a:headEnd type="none" w="med" len="med"/>
                      <a:tailEnd type="none" w="med" len="med"/>
                    </a:lnT>
                    <a:lnB w="9525" cap="flat" cmpd="sng" algn="ctr">
                      <a:solidFill>
                        <a:srgbClr val="1889E3">
                          <a:alpha val="100000"/>
                        </a:srgbClr>
                      </a:solidFill>
                      <a:prstDash val="solid"/>
                      <a:round/>
                      <a:headEnd type="none" w="med" len="med"/>
                      <a:tailEnd type="none" w="med" len="med"/>
                    </a:lnB>
                    <a:solidFill>
                      <a:srgbClr val="FFFFFF"/>
                    </a:solidFill>
                  </a:tcPr>
                </a:tc>
                <a:tc>
                  <a:txBody>
                    <a:bodyPr/>
                    <a:lstStyle/>
                    <a:p>
                      <a:pPr algn="ctr"/>
                      <a:r>
                        <a:rPr lang="en-US" sz="1500" b="1" dirty="0">
                          <a:solidFill>
                            <a:srgbClr val="000000"/>
                          </a:solidFill>
                          <a:latin typeface="DM Sans" pitchFamily="34" charset="0"/>
                          <a:ea typeface="DM Sans" pitchFamily="34" charset="-122"/>
                          <a:cs typeface="DM Sans" pitchFamily="34" charset="-120"/>
                        </a:rPr>
                        <a:t>Impact</a:t>
                      </a:r>
                      <a:endParaRPr lang="en-US" sz="1500" dirty="0">
                        <a:latin typeface="DM Sans" charset="0"/>
                        <a:ea typeface="DM Sans" charset="0"/>
                        <a:cs typeface="DM Sans" charset="0"/>
                      </a:endParaRPr>
                    </a:p>
                  </a:txBody>
                  <a:tcPr marL="95250" marR="95250" marT="95250" marB="95250" anchor="ctr">
                    <a:lnL w="9525" cap="flat" cmpd="sng" algn="ctr">
                      <a:solidFill>
                        <a:srgbClr val="1889E3">
                          <a:alpha val="100000"/>
                        </a:srgbClr>
                      </a:solidFill>
                      <a:prstDash val="solid"/>
                      <a:round/>
                      <a:headEnd type="none" w="med" len="med"/>
                      <a:tailEnd type="none" w="med" len="med"/>
                    </a:lnL>
                    <a:lnR w="9525" cap="flat" cmpd="sng" algn="ctr">
                      <a:solidFill>
                        <a:srgbClr val="1889E3">
                          <a:alpha val="100000"/>
                        </a:srgbClr>
                      </a:solidFill>
                      <a:prstDash val="solid"/>
                      <a:round/>
                      <a:headEnd type="none" w="med" len="med"/>
                      <a:tailEnd type="none" w="med" len="med"/>
                    </a:lnR>
                    <a:lnT w="9525" cap="flat" cmpd="sng" algn="ctr">
                      <a:solidFill>
                        <a:srgbClr val="1889E3">
                          <a:alpha val="100000"/>
                        </a:srgbClr>
                      </a:solidFill>
                      <a:prstDash val="solid"/>
                      <a:round/>
                      <a:headEnd type="none" w="med" len="med"/>
                      <a:tailEnd type="none" w="med" len="med"/>
                    </a:lnT>
                    <a:lnB w="9525" cap="flat" cmpd="sng" algn="ctr">
                      <a:solidFill>
                        <a:srgbClr val="1889E3">
                          <a:alpha val="100000"/>
                        </a:srgbClr>
                      </a:solidFill>
                      <a:prstDash val="solid"/>
                      <a:round/>
                      <a:headEnd type="none" w="med" len="med"/>
                      <a:tailEnd type="none" w="med" len="med"/>
                    </a:lnB>
                    <a:solidFill>
                      <a:srgbClr val="FFFFFF"/>
                    </a:solidFill>
                  </a:tcPr>
                </a:tc>
                <a:tc>
                  <a:txBody>
                    <a:bodyPr/>
                    <a:lstStyle/>
                    <a:p>
                      <a:pPr algn="ctr"/>
                      <a:r>
                        <a:rPr lang="en-US" sz="1500" b="1" dirty="0">
                          <a:solidFill>
                            <a:srgbClr val="000000"/>
                          </a:solidFill>
                          <a:latin typeface="DM Sans" pitchFamily="34" charset="0"/>
                          <a:ea typeface="DM Sans" pitchFamily="34" charset="-122"/>
                          <a:cs typeface="DM Sans" pitchFamily="34" charset="-120"/>
                        </a:rPr>
                        <a:t>Effort</a:t>
                      </a:r>
                      <a:endParaRPr lang="en-US" sz="1500" dirty="0">
                        <a:latin typeface="DM Sans" charset="0"/>
                        <a:ea typeface="DM Sans" charset="0"/>
                        <a:cs typeface="DM Sans" charset="0"/>
                      </a:endParaRPr>
                    </a:p>
                  </a:txBody>
                  <a:tcPr marL="95250" marR="95250" marT="95250" marB="95250" anchor="ctr">
                    <a:lnL w="9525" cap="flat" cmpd="sng" algn="ctr">
                      <a:solidFill>
                        <a:srgbClr val="1889E3">
                          <a:alpha val="100000"/>
                        </a:srgbClr>
                      </a:solidFill>
                      <a:prstDash val="solid"/>
                      <a:round/>
                      <a:headEnd type="none" w="med" len="med"/>
                      <a:tailEnd type="none" w="med" len="med"/>
                    </a:lnL>
                    <a:lnR w="9525" cap="flat" cmpd="sng" algn="ctr">
                      <a:solidFill>
                        <a:srgbClr val="1889E3">
                          <a:alpha val="100000"/>
                        </a:srgbClr>
                      </a:solidFill>
                      <a:prstDash val="solid"/>
                      <a:round/>
                      <a:headEnd type="none" w="med" len="med"/>
                      <a:tailEnd type="none" w="med" len="med"/>
                    </a:lnR>
                    <a:lnT w="9525" cap="flat" cmpd="sng" algn="ctr">
                      <a:solidFill>
                        <a:srgbClr val="1889E3">
                          <a:alpha val="100000"/>
                        </a:srgbClr>
                      </a:solidFill>
                      <a:prstDash val="solid"/>
                      <a:round/>
                      <a:headEnd type="none" w="med" len="med"/>
                      <a:tailEnd type="none" w="med" len="med"/>
                    </a:lnT>
                    <a:lnB w="9525" cap="flat" cmpd="sng" algn="ctr">
                      <a:solidFill>
                        <a:srgbClr val="1889E3">
                          <a:alpha val="100000"/>
                        </a:srgbClr>
                      </a:solidFill>
                      <a:prstDash val="solid"/>
                      <a:round/>
                      <a:headEnd type="none" w="med" len="med"/>
                      <a:tailEnd type="none" w="med" len="med"/>
                    </a:lnB>
                    <a:solidFill>
                      <a:srgbClr val="FFFFFF"/>
                    </a:solidFill>
                  </a:tcPr>
                </a:tc>
                <a:tc>
                  <a:txBody>
                    <a:bodyPr/>
                    <a:lstStyle/>
                    <a:p>
                      <a:pPr algn="ctr"/>
                      <a:r>
                        <a:rPr lang="en-US" sz="1500" b="1" dirty="0">
                          <a:solidFill>
                            <a:srgbClr val="000000"/>
                          </a:solidFill>
                          <a:latin typeface="DM Sans" pitchFamily="34" charset="0"/>
                          <a:ea typeface="DM Sans" pitchFamily="34" charset="-122"/>
                          <a:cs typeface="DM Sans" pitchFamily="34" charset="-120"/>
                        </a:rPr>
                        <a:t>Reasoning</a:t>
                      </a:r>
                      <a:endParaRPr lang="en-US" sz="1500" dirty="0">
                        <a:latin typeface="DM Sans" charset="0"/>
                        <a:ea typeface="DM Sans" charset="0"/>
                        <a:cs typeface="DM Sans" charset="0"/>
                      </a:endParaRPr>
                    </a:p>
                  </a:txBody>
                  <a:tcPr marL="95250" marR="95250" marT="95250" marB="95250" anchor="ctr">
                    <a:lnL w="9525" cap="flat" cmpd="sng" algn="ctr">
                      <a:solidFill>
                        <a:srgbClr val="1889E3">
                          <a:alpha val="100000"/>
                        </a:srgbClr>
                      </a:solidFill>
                      <a:prstDash val="solid"/>
                      <a:round/>
                      <a:headEnd type="none" w="med" len="med"/>
                      <a:tailEnd type="none" w="med" len="med"/>
                    </a:lnL>
                    <a:lnR w="9525" cap="flat" cmpd="sng" algn="ctr">
                      <a:solidFill>
                        <a:srgbClr val="1889E3">
                          <a:alpha val="100000"/>
                        </a:srgbClr>
                      </a:solidFill>
                      <a:prstDash val="solid"/>
                      <a:round/>
                      <a:headEnd type="none" w="med" len="med"/>
                      <a:tailEnd type="none" w="med" len="med"/>
                    </a:lnR>
                    <a:lnT w="9525" cap="flat" cmpd="sng" algn="ctr">
                      <a:solidFill>
                        <a:srgbClr val="1889E3">
                          <a:alpha val="100000"/>
                        </a:srgbClr>
                      </a:solidFill>
                      <a:prstDash val="solid"/>
                      <a:round/>
                      <a:headEnd type="none" w="med" len="med"/>
                      <a:tailEnd type="none" w="med" len="med"/>
                    </a:lnT>
                    <a:lnB w="9525" cap="flat" cmpd="sng" algn="ctr">
                      <a:solidFill>
                        <a:srgbClr val="1889E3">
                          <a:alpha val="100000"/>
                        </a:srgbClr>
                      </a:solidFill>
                      <a:prstDash val="solid"/>
                      <a:round/>
                      <a:headEnd type="none" w="med" len="med"/>
                      <a:tailEnd type="none" w="med" len="med"/>
                    </a:lnB>
                    <a:solidFill>
                      <a:srgbClr val="FFFFFF"/>
                    </a:solidFill>
                  </a:tcPr>
                </a:tc>
                <a:tc>
                  <a:txBody>
                    <a:bodyPr/>
                    <a:lstStyle/>
                    <a:p>
                      <a:pPr algn="ctr"/>
                      <a:r>
                        <a:rPr lang="en-US" sz="1500" b="1" dirty="0">
                          <a:solidFill>
                            <a:srgbClr val="000000"/>
                          </a:solidFill>
                          <a:latin typeface="DM Sans" pitchFamily="34" charset="0"/>
                          <a:ea typeface="DM Sans" pitchFamily="34" charset="-122"/>
                          <a:cs typeface="DM Sans" pitchFamily="34" charset="-120"/>
                        </a:rPr>
                        <a:t>Solution Proposed</a:t>
                      </a:r>
                      <a:endParaRPr lang="en-US" sz="1500" dirty="0">
                        <a:latin typeface="DM Sans" charset="0"/>
                        <a:ea typeface="DM Sans" charset="0"/>
                        <a:cs typeface="DM Sans" charset="0"/>
                      </a:endParaRPr>
                    </a:p>
                  </a:txBody>
                  <a:tcPr marL="95250" marR="95250" marT="95250" marB="95250" anchor="ctr">
                    <a:lnL w="9525" cap="flat" cmpd="sng" algn="ctr">
                      <a:solidFill>
                        <a:srgbClr val="1889E3">
                          <a:alpha val="100000"/>
                        </a:srgbClr>
                      </a:solidFill>
                      <a:prstDash val="solid"/>
                      <a:round/>
                      <a:headEnd type="none" w="med" len="med"/>
                      <a:tailEnd type="none" w="med" len="med"/>
                    </a:lnL>
                    <a:lnR w="9525" cap="flat" cmpd="sng" algn="ctr">
                      <a:solidFill>
                        <a:srgbClr val="1889E3">
                          <a:alpha val="100000"/>
                        </a:srgbClr>
                      </a:solidFill>
                      <a:prstDash val="solid"/>
                      <a:round/>
                      <a:headEnd type="none" w="med" len="med"/>
                      <a:tailEnd type="none" w="med" len="med"/>
                    </a:lnR>
                    <a:lnT w="9525" cap="flat" cmpd="sng" algn="ctr">
                      <a:solidFill>
                        <a:srgbClr val="1889E3">
                          <a:alpha val="100000"/>
                        </a:srgbClr>
                      </a:solidFill>
                      <a:prstDash val="solid"/>
                      <a:round/>
                      <a:headEnd type="none" w="med" len="med"/>
                      <a:tailEnd type="none" w="med" len="med"/>
                    </a:lnT>
                    <a:lnB w="9525" cap="flat" cmpd="sng" algn="ctr">
                      <a:solidFill>
                        <a:srgbClr val="1889E3">
                          <a:alpha val="100000"/>
                        </a:srgbClr>
                      </a:solidFill>
                      <a:prstDash val="solid"/>
                      <a:round/>
                      <a:headEnd type="none" w="med" len="med"/>
                      <a:tailEnd type="none" w="med" len="med"/>
                    </a:lnB>
                    <a:solidFill>
                      <a:srgbClr val="FFFFFF"/>
                    </a:solidFill>
                  </a:tcPr>
                </a:tc>
              </a:tr>
              <a:tr h="662781">
                <a:tc>
                  <a:txBody>
                    <a:bodyPr/>
                    <a:lstStyle/>
                    <a:p>
                      <a:pPr algn="l"/>
                      <a:r>
                        <a:rPr lang="en-US" sz="1500" b="0" dirty="0">
                          <a:solidFill>
                            <a:srgbClr val="000000"/>
                          </a:solidFill>
                          <a:latin typeface="DM Sans" pitchFamily="34" charset="0"/>
                          <a:ea typeface="DM Sans" pitchFamily="34" charset="-122"/>
                          <a:cs typeface="DM Sans" pitchFamily="34" charset="-120"/>
                        </a:rPr>
                        <a:t>Need a Detailed Amortization Table</a:t>
                      </a:r>
                      <a:endParaRPr lang="en-US" sz="1500" dirty="0">
                        <a:latin typeface="DM Sans" charset="0"/>
                        <a:ea typeface="DM Sans" charset="0"/>
                        <a:cs typeface="DM Sans" charset="0"/>
                      </a:endParaRPr>
                    </a:p>
                  </a:txBody>
                  <a:tcPr marL="95250" marR="95250" marT="95250" marB="95250" anchor="t">
                    <a:lnL w="9525" cap="flat" cmpd="sng" algn="ctr">
                      <a:solidFill>
                        <a:srgbClr val="1889E3">
                          <a:alpha val="100000"/>
                        </a:srgbClr>
                      </a:solidFill>
                      <a:prstDash val="solid"/>
                      <a:round/>
                      <a:headEnd type="none" w="med" len="med"/>
                      <a:tailEnd type="none" w="med" len="med"/>
                    </a:lnL>
                    <a:lnR w="9525" cap="flat" cmpd="sng" algn="ctr">
                      <a:solidFill>
                        <a:srgbClr val="1889E3">
                          <a:alpha val="100000"/>
                        </a:srgbClr>
                      </a:solidFill>
                      <a:prstDash val="solid"/>
                      <a:round/>
                      <a:headEnd type="none" w="med" len="med"/>
                      <a:tailEnd type="none" w="med" len="med"/>
                    </a:lnR>
                    <a:lnT w="9525" cap="flat" cmpd="sng" algn="ctr">
                      <a:solidFill>
                        <a:srgbClr val="1889E3">
                          <a:alpha val="100000"/>
                        </a:srgbClr>
                      </a:solidFill>
                      <a:prstDash val="solid"/>
                      <a:round/>
                      <a:headEnd type="none" w="med" len="med"/>
                      <a:tailEnd type="none" w="med" len="med"/>
                    </a:lnT>
                    <a:lnB w="9525" cap="flat" cmpd="sng" algn="ctr">
                      <a:solidFill>
                        <a:srgbClr val="1889E3">
                          <a:alpha val="100000"/>
                        </a:srgbClr>
                      </a:solidFill>
                      <a:prstDash val="solid"/>
                      <a:round/>
                      <a:headEnd type="none" w="med" len="med"/>
                      <a:tailEnd type="none" w="med" len="med"/>
                    </a:lnB>
                    <a:solidFill>
                      <a:srgbClr val="E5E5E5"/>
                    </a:solidFill>
                  </a:tcPr>
                </a:tc>
                <a:tc>
                  <a:txBody>
                    <a:bodyPr/>
                    <a:lstStyle/>
                    <a:p>
                      <a:pPr algn="l"/>
                      <a:r>
                        <a:rPr lang="en-US" sz="1500" dirty="0">
                          <a:solidFill>
                            <a:srgbClr val="000000"/>
                          </a:solidFill>
                          <a:latin typeface="DM Sans" pitchFamily="34" charset="0"/>
                          <a:ea typeface="DM Sans" pitchFamily="34" charset="-122"/>
                          <a:cs typeface="DM Sans" pitchFamily="34" charset="-120"/>
                        </a:rPr>
                        <a:t>Medium</a:t>
                      </a:r>
                      <a:endParaRPr lang="en-US" sz="1500" dirty="0">
                        <a:latin typeface="DM Sans" charset="0"/>
                        <a:ea typeface="DM Sans" charset="0"/>
                        <a:cs typeface="DM Sans" charset="0"/>
                      </a:endParaRPr>
                    </a:p>
                  </a:txBody>
                  <a:tcPr marL="95250" marR="95250" marT="95250" marB="95250" anchor="t">
                    <a:lnL w="9525" cap="flat" cmpd="sng" algn="ctr">
                      <a:solidFill>
                        <a:srgbClr val="1889E3">
                          <a:alpha val="100000"/>
                        </a:srgbClr>
                      </a:solidFill>
                      <a:prstDash val="solid"/>
                      <a:round/>
                      <a:headEnd type="none" w="med" len="med"/>
                      <a:tailEnd type="none" w="med" len="med"/>
                    </a:lnL>
                    <a:lnR w="9525" cap="flat" cmpd="sng" algn="ctr">
                      <a:solidFill>
                        <a:srgbClr val="1889E3">
                          <a:alpha val="100000"/>
                        </a:srgbClr>
                      </a:solidFill>
                      <a:prstDash val="solid"/>
                      <a:round/>
                      <a:headEnd type="none" w="med" len="med"/>
                      <a:tailEnd type="none" w="med" len="med"/>
                    </a:lnR>
                    <a:lnT w="9525" cap="flat" cmpd="sng" algn="ctr">
                      <a:solidFill>
                        <a:srgbClr val="1889E3">
                          <a:alpha val="100000"/>
                        </a:srgbClr>
                      </a:solidFill>
                      <a:prstDash val="solid"/>
                      <a:round/>
                      <a:headEnd type="none" w="med" len="med"/>
                      <a:tailEnd type="none" w="med" len="med"/>
                    </a:lnT>
                    <a:lnB w="9525" cap="flat" cmpd="sng" algn="ctr">
                      <a:solidFill>
                        <a:srgbClr val="1889E3">
                          <a:alpha val="100000"/>
                        </a:srgbClr>
                      </a:solidFill>
                      <a:prstDash val="solid"/>
                      <a:round/>
                      <a:headEnd type="none" w="med" len="med"/>
                      <a:tailEnd type="none" w="med" len="med"/>
                    </a:lnB>
                    <a:solidFill>
                      <a:srgbClr val="E5E5E5"/>
                    </a:solidFill>
                  </a:tcPr>
                </a:tc>
                <a:tc>
                  <a:txBody>
                    <a:bodyPr/>
                    <a:lstStyle/>
                    <a:p>
                      <a:pPr algn="l"/>
                      <a:r>
                        <a:rPr lang="en-US" sz="1500" dirty="0">
                          <a:solidFill>
                            <a:srgbClr val="000000"/>
                          </a:solidFill>
                          <a:latin typeface="DM Sans" pitchFamily="34" charset="0"/>
                          <a:ea typeface="DM Sans" pitchFamily="34" charset="-122"/>
                          <a:cs typeface="DM Sans" pitchFamily="34" charset="-120"/>
                        </a:rPr>
                        <a:t>Low</a:t>
                      </a:r>
                      <a:endParaRPr lang="en-US" sz="1500" dirty="0">
                        <a:latin typeface="DM Sans" charset="0"/>
                        <a:ea typeface="DM Sans" charset="0"/>
                        <a:cs typeface="DM Sans" charset="0"/>
                      </a:endParaRPr>
                    </a:p>
                  </a:txBody>
                  <a:tcPr marL="95250" marR="95250" marT="95250" marB="95250" anchor="t">
                    <a:lnL w="9525" cap="flat" cmpd="sng" algn="ctr">
                      <a:solidFill>
                        <a:srgbClr val="1889E3">
                          <a:alpha val="100000"/>
                        </a:srgbClr>
                      </a:solidFill>
                      <a:prstDash val="solid"/>
                      <a:round/>
                      <a:headEnd type="none" w="med" len="med"/>
                      <a:tailEnd type="none" w="med" len="med"/>
                    </a:lnL>
                    <a:lnR w="9525" cap="flat" cmpd="sng" algn="ctr">
                      <a:solidFill>
                        <a:srgbClr val="1889E3">
                          <a:alpha val="100000"/>
                        </a:srgbClr>
                      </a:solidFill>
                      <a:prstDash val="solid"/>
                      <a:round/>
                      <a:headEnd type="none" w="med" len="med"/>
                      <a:tailEnd type="none" w="med" len="med"/>
                    </a:lnR>
                    <a:lnT w="9525" cap="flat" cmpd="sng" algn="ctr">
                      <a:solidFill>
                        <a:srgbClr val="1889E3">
                          <a:alpha val="100000"/>
                        </a:srgbClr>
                      </a:solidFill>
                      <a:prstDash val="solid"/>
                      <a:round/>
                      <a:headEnd type="none" w="med" len="med"/>
                      <a:tailEnd type="none" w="med" len="med"/>
                    </a:lnT>
                    <a:lnB w="9525" cap="flat" cmpd="sng" algn="ctr">
                      <a:solidFill>
                        <a:srgbClr val="1889E3">
                          <a:alpha val="100000"/>
                        </a:srgbClr>
                      </a:solidFill>
                      <a:prstDash val="solid"/>
                      <a:round/>
                      <a:headEnd type="none" w="med" len="med"/>
                      <a:tailEnd type="none" w="med" len="med"/>
                    </a:lnB>
                    <a:solidFill>
                      <a:srgbClr val="E5E5E5"/>
                    </a:solidFill>
                  </a:tcPr>
                </a:tc>
                <a:tc>
                  <a:txBody>
                    <a:bodyPr/>
                    <a:lstStyle/>
                    <a:p>
                      <a:pPr algn="l"/>
                      <a:r>
                        <a:rPr lang="en-US" sz="1500" b="0" dirty="0">
                          <a:solidFill>
                            <a:srgbClr val="000000"/>
                          </a:solidFill>
                          <a:latin typeface="DM Sans" pitchFamily="34" charset="0"/>
                          <a:ea typeface="DM Sans" pitchFamily="34" charset="-122"/>
                          <a:cs typeface="DM Sans" pitchFamily="34" charset="-120"/>
                        </a:rPr>
                        <a:t>Users need detailed breakdowns of principal and interest over the loan period to understand their financial obligations fully. Providing this information can enhance transparency and trust.</a:t>
                      </a:r>
                      <a:endParaRPr lang="en-US" sz="1500" dirty="0">
                        <a:latin typeface="DM Sans" charset="0"/>
                        <a:ea typeface="DM Sans" charset="0"/>
                        <a:cs typeface="DM Sans" charset="0"/>
                      </a:endParaRPr>
                    </a:p>
                  </a:txBody>
                  <a:tcPr marL="95250" marR="95250" marT="95250" marB="95250" anchor="t">
                    <a:lnL w="9525" cap="flat" cmpd="sng" algn="ctr">
                      <a:solidFill>
                        <a:srgbClr val="1889E3">
                          <a:alpha val="100000"/>
                        </a:srgbClr>
                      </a:solidFill>
                      <a:prstDash val="solid"/>
                      <a:round/>
                      <a:headEnd type="none" w="med" len="med"/>
                      <a:tailEnd type="none" w="med" len="med"/>
                    </a:lnL>
                    <a:lnR w="9525" cap="flat" cmpd="sng" algn="ctr">
                      <a:solidFill>
                        <a:srgbClr val="1889E3">
                          <a:alpha val="100000"/>
                        </a:srgbClr>
                      </a:solidFill>
                      <a:prstDash val="solid"/>
                      <a:round/>
                      <a:headEnd type="none" w="med" len="med"/>
                      <a:tailEnd type="none" w="med" len="med"/>
                    </a:lnR>
                    <a:lnT w="9525" cap="flat" cmpd="sng" algn="ctr">
                      <a:solidFill>
                        <a:srgbClr val="1889E3">
                          <a:alpha val="100000"/>
                        </a:srgbClr>
                      </a:solidFill>
                      <a:prstDash val="solid"/>
                      <a:round/>
                      <a:headEnd type="none" w="med" len="med"/>
                      <a:tailEnd type="none" w="med" len="med"/>
                    </a:lnT>
                    <a:lnB w="9525" cap="flat" cmpd="sng" algn="ctr">
                      <a:solidFill>
                        <a:srgbClr val="1889E3">
                          <a:alpha val="100000"/>
                        </a:srgbClr>
                      </a:solidFill>
                      <a:prstDash val="solid"/>
                      <a:round/>
                      <a:headEnd type="none" w="med" len="med"/>
                      <a:tailEnd type="none" w="med" len="med"/>
                    </a:lnB>
                    <a:solidFill>
                      <a:srgbClr val="E5E5E5"/>
                    </a:solidFill>
                  </a:tcPr>
                </a:tc>
                <a:tc>
                  <a:txBody>
                    <a:bodyPr/>
                    <a:lstStyle/>
                    <a:p>
                      <a:pPr algn="l"/>
                      <a:r>
                        <a:rPr lang="en-US" sz="1500" b="0" dirty="0">
                          <a:solidFill>
                            <a:srgbClr val="000000"/>
                          </a:solidFill>
                          <a:latin typeface="DM Sans" pitchFamily="34" charset="0"/>
                          <a:ea typeface="DM Sans" pitchFamily="34" charset="-122"/>
                          <a:cs typeface="DM Sans" pitchFamily="34" charset="-120"/>
                        </a:rPr>
                        <a:t>Offer detailed and interactive amortization tables, including downloadable versions.</a:t>
                      </a:r>
                      <a:endParaRPr lang="en-US" sz="1500" dirty="0">
                        <a:latin typeface="DM Sans" charset="0"/>
                        <a:ea typeface="DM Sans" charset="0"/>
                        <a:cs typeface="DM Sans" charset="0"/>
                      </a:endParaRPr>
                    </a:p>
                  </a:txBody>
                  <a:tcPr marL="95250" marR="95250" marT="95250" marB="95250" anchor="t">
                    <a:lnL w="9525" cap="flat" cmpd="sng" algn="ctr">
                      <a:solidFill>
                        <a:srgbClr val="1889E3">
                          <a:alpha val="100000"/>
                        </a:srgbClr>
                      </a:solidFill>
                      <a:prstDash val="solid"/>
                      <a:round/>
                      <a:headEnd type="none" w="med" len="med"/>
                      <a:tailEnd type="none" w="med" len="med"/>
                    </a:lnL>
                    <a:lnR w="9525" cap="flat" cmpd="sng" algn="ctr">
                      <a:solidFill>
                        <a:srgbClr val="1889E3">
                          <a:alpha val="100000"/>
                        </a:srgbClr>
                      </a:solidFill>
                      <a:prstDash val="solid"/>
                      <a:round/>
                      <a:headEnd type="none" w="med" len="med"/>
                      <a:tailEnd type="none" w="med" len="med"/>
                    </a:lnR>
                    <a:lnT w="9525" cap="flat" cmpd="sng" algn="ctr">
                      <a:solidFill>
                        <a:srgbClr val="1889E3">
                          <a:alpha val="100000"/>
                        </a:srgbClr>
                      </a:solidFill>
                      <a:prstDash val="solid"/>
                      <a:round/>
                      <a:headEnd type="none" w="med" len="med"/>
                      <a:tailEnd type="none" w="med" len="med"/>
                    </a:lnT>
                    <a:lnB w="9525" cap="flat" cmpd="sng" algn="ctr">
                      <a:solidFill>
                        <a:srgbClr val="1889E3">
                          <a:alpha val="100000"/>
                        </a:srgbClr>
                      </a:solidFill>
                      <a:prstDash val="solid"/>
                      <a:round/>
                      <a:headEnd type="none" w="med" len="med"/>
                      <a:tailEnd type="none" w="med" len="med"/>
                    </a:lnB>
                    <a:solidFill>
                      <a:srgbClr val="E5E5E5"/>
                    </a:solidFill>
                  </a:tcPr>
                </a:tc>
              </a:tr>
              <a:tr h="937022">
                <a:tc>
                  <a:txBody>
                    <a:bodyPr/>
                    <a:lstStyle/>
                    <a:p>
                      <a:pPr algn="ctr"/>
                      <a:r>
                        <a:rPr lang="en-US" sz="1200" b="0" dirty="0">
                          <a:solidFill>
                            <a:srgbClr val="000000"/>
                          </a:solidFill>
                          <a:latin typeface="DM Sans" pitchFamily="34" charset="0"/>
                          <a:ea typeface="DM Sans" pitchFamily="34" charset="-122"/>
                          <a:cs typeface="DM Sans" pitchFamily="34" charset="-120"/>
                        </a:rPr>
                        <a:t>Providing Accurate Loan Interest Estimation</a:t>
                      </a:r>
                      <a:endParaRPr lang="en-US" sz="1200" dirty="0">
                        <a:latin typeface="DM Sans" charset="0"/>
                        <a:ea typeface="DM Sans" charset="0"/>
                        <a:cs typeface="DM Sans" charset="0"/>
                      </a:endParaRPr>
                    </a:p>
                  </a:txBody>
                  <a:tcPr marL="76200" marR="76200" marT="76200" marB="76200" anchor="ctr">
                    <a:lnL w="9525" cap="flat" cmpd="sng" algn="ctr">
                      <a:solidFill>
                        <a:srgbClr val="1889E3">
                          <a:alpha val="100000"/>
                        </a:srgbClr>
                      </a:solidFill>
                      <a:prstDash val="solid"/>
                      <a:round/>
                      <a:headEnd type="none" w="med" len="med"/>
                      <a:tailEnd type="none" w="med" len="med"/>
                    </a:lnL>
                    <a:lnR w="9525" cap="flat" cmpd="sng" algn="ctr">
                      <a:solidFill>
                        <a:srgbClr val="1889E3">
                          <a:alpha val="100000"/>
                        </a:srgbClr>
                      </a:solidFill>
                      <a:prstDash val="solid"/>
                      <a:round/>
                      <a:headEnd type="none" w="med" len="med"/>
                      <a:tailEnd type="none" w="med" len="med"/>
                    </a:lnR>
                    <a:lnT w="9525" cap="flat" cmpd="sng" algn="ctr">
                      <a:solidFill>
                        <a:srgbClr val="1889E3">
                          <a:alpha val="100000"/>
                        </a:srgbClr>
                      </a:solidFill>
                      <a:prstDash val="solid"/>
                      <a:round/>
                      <a:headEnd type="none" w="med" len="med"/>
                      <a:tailEnd type="none" w="med" len="med"/>
                    </a:lnT>
                    <a:lnB w="9525" cap="flat" cmpd="sng" algn="ctr">
                      <a:solidFill>
                        <a:srgbClr val="1889E3">
                          <a:alpha val="100000"/>
                        </a:srgbClr>
                      </a:solidFill>
                      <a:prstDash val="solid"/>
                      <a:round/>
                      <a:headEnd type="none" w="med" len="med"/>
                      <a:tailEnd type="none" w="med" len="med"/>
                    </a:lnB>
                    <a:solidFill>
                      <a:srgbClr val="FFFFFF"/>
                    </a:solidFill>
                  </a:tcPr>
                </a:tc>
                <a:tc>
                  <a:txBody>
                    <a:bodyPr/>
                    <a:lstStyle/>
                    <a:p>
                      <a:pPr algn="ctr"/>
                      <a:r>
                        <a:rPr lang="en-US" sz="1200" dirty="0">
                          <a:solidFill>
                            <a:srgbClr val="000000"/>
                          </a:solidFill>
                          <a:latin typeface="DM Sans" pitchFamily="34" charset="0"/>
                          <a:ea typeface="DM Sans" pitchFamily="34" charset="-122"/>
                          <a:cs typeface="DM Sans" pitchFamily="34" charset="-120"/>
                        </a:rPr>
                        <a:t>High</a:t>
                      </a:r>
                      <a:endParaRPr lang="en-US" sz="1200" dirty="0">
                        <a:latin typeface="DM Sans" charset="0"/>
                        <a:ea typeface="DM Sans" charset="0"/>
                        <a:cs typeface="DM Sans" charset="0"/>
                      </a:endParaRPr>
                    </a:p>
                  </a:txBody>
                  <a:tcPr marL="76200" marR="76200" marT="76200" marB="76200" anchor="ctr">
                    <a:lnL w="9525" cap="flat" cmpd="sng" algn="ctr">
                      <a:solidFill>
                        <a:srgbClr val="1889E3">
                          <a:alpha val="100000"/>
                        </a:srgbClr>
                      </a:solidFill>
                      <a:prstDash val="solid"/>
                      <a:round/>
                      <a:headEnd type="none" w="med" len="med"/>
                      <a:tailEnd type="none" w="med" len="med"/>
                    </a:lnL>
                    <a:lnR w="9525" cap="flat" cmpd="sng" algn="ctr">
                      <a:solidFill>
                        <a:srgbClr val="1889E3">
                          <a:alpha val="100000"/>
                        </a:srgbClr>
                      </a:solidFill>
                      <a:prstDash val="solid"/>
                      <a:round/>
                      <a:headEnd type="none" w="med" len="med"/>
                      <a:tailEnd type="none" w="med" len="med"/>
                    </a:lnR>
                    <a:lnT w="9525" cap="flat" cmpd="sng" algn="ctr">
                      <a:solidFill>
                        <a:srgbClr val="1889E3">
                          <a:alpha val="100000"/>
                        </a:srgbClr>
                      </a:solidFill>
                      <a:prstDash val="solid"/>
                      <a:round/>
                      <a:headEnd type="none" w="med" len="med"/>
                      <a:tailEnd type="none" w="med" len="med"/>
                    </a:lnT>
                    <a:lnB w="9525" cap="flat" cmpd="sng" algn="ctr">
                      <a:solidFill>
                        <a:srgbClr val="1889E3">
                          <a:alpha val="100000"/>
                        </a:srgbClr>
                      </a:solidFill>
                      <a:prstDash val="solid"/>
                      <a:round/>
                      <a:headEnd type="none" w="med" len="med"/>
                      <a:tailEnd type="none" w="med" len="med"/>
                    </a:lnB>
                    <a:solidFill>
                      <a:srgbClr val="FFFFFF"/>
                    </a:solidFill>
                  </a:tcPr>
                </a:tc>
                <a:tc>
                  <a:txBody>
                    <a:bodyPr/>
                    <a:lstStyle/>
                    <a:p>
                      <a:pPr algn="ctr"/>
                      <a:r>
                        <a:rPr lang="en-US" sz="1200" dirty="0">
                          <a:solidFill>
                            <a:srgbClr val="000000"/>
                          </a:solidFill>
                          <a:latin typeface="DM Sans" pitchFamily="34" charset="0"/>
                          <a:ea typeface="DM Sans" pitchFamily="34" charset="-122"/>
                          <a:cs typeface="DM Sans" pitchFamily="34" charset="-120"/>
                        </a:rPr>
                        <a:t>Medium</a:t>
                      </a:r>
                      <a:endParaRPr lang="en-US" sz="1200" dirty="0">
                        <a:latin typeface="DM Sans" charset="0"/>
                        <a:ea typeface="DM Sans" charset="0"/>
                        <a:cs typeface="DM Sans" charset="0"/>
                      </a:endParaRPr>
                    </a:p>
                  </a:txBody>
                  <a:tcPr marL="76200" marR="76200" marT="76200" marB="76200" anchor="ctr">
                    <a:lnL w="9525" cap="flat" cmpd="sng" algn="ctr">
                      <a:solidFill>
                        <a:srgbClr val="1889E3">
                          <a:alpha val="100000"/>
                        </a:srgbClr>
                      </a:solidFill>
                      <a:prstDash val="solid"/>
                      <a:round/>
                      <a:headEnd type="none" w="med" len="med"/>
                      <a:tailEnd type="none" w="med" len="med"/>
                    </a:lnL>
                    <a:lnR w="9525" cap="flat" cmpd="sng" algn="ctr">
                      <a:solidFill>
                        <a:srgbClr val="1889E3">
                          <a:alpha val="100000"/>
                        </a:srgbClr>
                      </a:solidFill>
                      <a:prstDash val="solid"/>
                      <a:round/>
                      <a:headEnd type="none" w="med" len="med"/>
                      <a:tailEnd type="none" w="med" len="med"/>
                    </a:lnR>
                    <a:lnT w="9525" cap="flat" cmpd="sng" algn="ctr">
                      <a:solidFill>
                        <a:srgbClr val="1889E3">
                          <a:alpha val="100000"/>
                        </a:srgbClr>
                      </a:solidFill>
                      <a:prstDash val="solid"/>
                      <a:round/>
                      <a:headEnd type="none" w="med" len="med"/>
                      <a:tailEnd type="none" w="med" len="med"/>
                    </a:lnT>
                    <a:lnB w="9525" cap="flat" cmpd="sng" algn="ctr">
                      <a:solidFill>
                        <a:srgbClr val="1889E3">
                          <a:alpha val="100000"/>
                        </a:srgbClr>
                      </a:solidFill>
                      <a:prstDash val="solid"/>
                      <a:round/>
                      <a:headEnd type="none" w="med" len="med"/>
                      <a:tailEnd type="none" w="med" len="med"/>
                    </a:lnB>
                    <a:solidFill>
                      <a:srgbClr val="FFFFFF"/>
                    </a:solidFill>
                  </a:tcPr>
                </a:tc>
                <a:tc>
                  <a:txBody>
                    <a:bodyPr/>
                    <a:lstStyle/>
                    <a:p>
                      <a:pPr algn="l"/>
                      <a:r>
                        <a:rPr lang="en-US" sz="900" b="0" dirty="0">
                          <a:solidFill>
                            <a:srgbClr val="000000"/>
                          </a:solidFill>
                          <a:latin typeface="DM Sans" pitchFamily="34" charset="0"/>
                          <a:ea typeface="DM Sans" pitchFamily="34" charset="-122"/>
                          <a:cs typeface="DM Sans" pitchFamily="34" charset="-120"/>
                        </a:rPr>
                        <a:t>Users need accurate and transparent loan interest estimates to make informed decisions. Providing real-time calculations will improve user trust and decision-making.</a:t>
                      </a:r>
                      <a:endParaRPr lang="en-US" sz="900" dirty="0">
                        <a:latin typeface="DM Sans" charset="0"/>
                        <a:ea typeface="DM Sans" charset="0"/>
                        <a:cs typeface="DM Sans" charset="0"/>
                      </a:endParaRPr>
                    </a:p>
                  </a:txBody>
                  <a:tcPr marL="57150" marR="57150" marT="57150" marB="57150" anchor="ctr">
                    <a:lnL w="9525" cap="flat" cmpd="sng" algn="ctr">
                      <a:solidFill>
                        <a:srgbClr val="1889E3">
                          <a:alpha val="100000"/>
                        </a:srgbClr>
                      </a:solidFill>
                      <a:prstDash val="solid"/>
                      <a:round/>
                      <a:headEnd type="none" w="med" len="med"/>
                      <a:tailEnd type="none" w="med" len="med"/>
                    </a:lnL>
                    <a:lnR w="9525" cap="flat" cmpd="sng" algn="ctr">
                      <a:solidFill>
                        <a:srgbClr val="1889E3">
                          <a:alpha val="100000"/>
                        </a:srgbClr>
                      </a:solidFill>
                      <a:prstDash val="solid"/>
                      <a:round/>
                      <a:headEnd type="none" w="med" len="med"/>
                      <a:tailEnd type="none" w="med" len="med"/>
                    </a:lnR>
                    <a:lnT w="9525" cap="flat" cmpd="sng" algn="ctr">
                      <a:solidFill>
                        <a:srgbClr val="1889E3">
                          <a:alpha val="100000"/>
                        </a:srgbClr>
                      </a:solidFill>
                      <a:prstDash val="solid"/>
                      <a:round/>
                      <a:headEnd type="none" w="med" len="med"/>
                      <a:tailEnd type="none" w="med" len="med"/>
                    </a:lnT>
                    <a:lnB w="9525" cap="flat" cmpd="sng" algn="ctr">
                      <a:solidFill>
                        <a:srgbClr val="1889E3">
                          <a:alpha val="100000"/>
                        </a:srgbClr>
                      </a:solidFill>
                      <a:prstDash val="solid"/>
                      <a:round/>
                      <a:headEnd type="none" w="med" len="med"/>
                      <a:tailEnd type="none" w="med" len="med"/>
                    </a:lnB>
                    <a:solidFill>
                      <a:srgbClr val="FFFFFF"/>
                    </a:solidFill>
                  </a:tcPr>
                </a:tc>
                <a:tc>
                  <a:txBody>
                    <a:bodyPr/>
                    <a:lstStyle/>
                    <a:p>
                      <a:pPr algn="l"/>
                      <a:r>
                        <a:rPr lang="en-US" sz="900" b="0" dirty="0">
                          <a:solidFill>
                            <a:srgbClr val="000000"/>
                          </a:solidFill>
                          <a:latin typeface="DM Sans" pitchFamily="34" charset="0"/>
                          <a:ea typeface="DM Sans" pitchFamily="34" charset="-122"/>
                          <a:cs typeface="DM Sans" pitchFamily="34" charset="-120"/>
                        </a:rPr>
                        <a:t>Develop a loan interest calculator that provides real-time estimates and detailed breakdowns.</a:t>
                      </a:r>
                      <a:endParaRPr lang="en-US" sz="900" dirty="0">
                        <a:latin typeface="DM Sans" charset="0"/>
                        <a:ea typeface="DM Sans" charset="0"/>
                        <a:cs typeface="DM Sans" charset="0"/>
                      </a:endParaRPr>
                    </a:p>
                  </a:txBody>
                  <a:tcPr marL="57150" marR="57150" marT="57150" marB="57150" anchor="ctr">
                    <a:lnL w="9525" cap="flat" cmpd="sng" algn="ctr">
                      <a:solidFill>
                        <a:srgbClr val="1889E3">
                          <a:alpha val="100000"/>
                        </a:srgbClr>
                      </a:solidFill>
                      <a:prstDash val="solid"/>
                      <a:round/>
                      <a:headEnd type="none" w="med" len="med"/>
                      <a:tailEnd type="none" w="med" len="med"/>
                    </a:lnL>
                    <a:lnR w="9525" cap="flat" cmpd="sng" algn="ctr">
                      <a:solidFill>
                        <a:srgbClr val="1889E3">
                          <a:alpha val="100000"/>
                        </a:srgbClr>
                      </a:solidFill>
                      <a:prstDash val="solid"/>
                      <a:round/>
                      <a:headEnd type="none" w="med" len="med"/>
                      <a:tailEnd type="none" w="med" len="med"/>
                    </a:lnR>
                    <a:lnT w="9525" cap="flat" cmpd="sng" algn="ctr">
                      <a:solidFill>
                        <a:srgbClr val="1889E3">
                          <a:alpha val="100000"/>
                        </a:srgbClr>
                      </a:solidFill>
                      <a:prstDash val="solid"/>
                      <a:round/>
                      <a:headEnd type="none" w="med" len="med"/>
                      <a:tailEnd type="none" w="med" len="med"/>
                    </a:lnT>
                    <a:lnB w="9525" cap="flat" cmpd="sng" algn="ctr">
                      <a:solidFill>
                        <a:srgbClr val="1889E3">
                          <a:alpha val="100000"/>
                        </a:srgbClr>
                      </a:solidFill>
                      <a:prstDash val="solid"/>
                      <a:round/>
                      <a:headEnd type="none" w="med" len="med"/>
                      <a:tailEnd type="none" w="med" len="med"/>
                    </a:lnB>
                    <a:solidFill>
                      <a:srgbClr val="FFFFFF"/>
                    </a:solidFill>
                  </a:tcPr>
                </a:tc>
              </a:tr>
            </a:tbl>
          </a:graphicData>
        </a:graphic>
      </p:graphicFrame>
      <p:pic>
        <p:nvPicPr>
          <p:cNvPr id="5" name="Image 0" descr="https://pitch-assets-ccb95893-de3f-4266-973c-20049231b248.s3.eu-west-1.amazonaws.com/try-pitch-pdf-export-logo.svg">
            <a:hlinkClick r:id="rId3" tooltip=""/>
          </p:cNvPr>
          <p:cNvPicPr>
            <a:picLocks noChangeAspect="1"/>
          </p:cNvPicPr>
          <p:nvPr/>
        </p:nvPicPr>
        <p:blipFill>
          <a:blip r:embed="rId1">
            <a:extLst>
              <a:ext uri="{96DAC541-7B7A-43D3-8B79-37D633B846F1}">
                <asvg:svgBlip xmlns:asvg="http://schemas.microsoft.com/office/drawing/2016/SVG/main" r:embed="rId2"/>
              </a:ext>
            </a:extLst>
          </a:blip>
          <a:srcRect l="0" r="0" t="0" b="0"/>
          <a:stretch/>
        </p:blipFill>
        <p:spPr>
          <a:xfrm>
            <a:off x="136595" y="4803153"/>
            <a:ext cx="515221" cy="227303"/>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solidFill>
          <a:srgbClr val="FFFFFF"/>
        </a:solidFill>
      </p:bgPr>
    </p:bg>
    <p:spTree>
      <p:nvGrpSpPr>
        <p:cNvPr id="1" name=""/>
        <p:cNvGrpSpPr/>
        <p:nvPr/>
      </p:nvGrpSpPr>
      <p:grpSpPr>
        <a:xfrm>
          <a:off x="0" y="0"/>
          <a:ext cx="0" cy="0"/>
          <a:chOff x="0" y="0"/>
          <a:chExt cx="0" cy="0"/>
        </a:xfrm>
      </p:grpSpPr>
      <p:sp>
        <p:nvSpPr>
          <p:cNvPr id="3" name="Text 0"/>
          <p:cNvSpPr/>
          <p:nvPr/>
        </p:nvSpPr>
        <p:spPr>
          <a:xfrm>
            <a:off x="132947" y="175383"/>
            <a:ext cx="4439047" cy="323850"/>
          </a:xfrm>
          <a:prstGeom prst="rect">
            <a:avLst/>
          </a:prstGeom>
          <a:noFill/>
          <a:ln/>
        </p:spPr>
        <p:txBody>
          <a:bodyPr wrap="square" lIns="0" tIns="0" rIns="0" bIns="0" rtlCol="0" anchor="ctr"/>
          <a:lstStyle/>
          <a:p>
            <a:pPr algn="l">
              <a:lnSpc>
                <a:spcPts val="2550"/>
              </a:lnSpc>
            </a:pPr>
            <a:r>
              <a:rPr lang="en-US" sz="3000" b="1" spc="-72" kern="0" dirty="0">
                <a:solidFill>
                  <a:srgbClr val="000000"/>
                </a:solidFill>
                <a:latin typeface="Poppins" pitchFamily="34" charset="0"/>
                <a:ea typeface="Poppins" pitchFamily="34" charset="-122"/>
                <a:cs typeface="Poppins" pitchFamily="34" charset="-120"/>
              </a:rPr>
              <a:t>CUSTOMER USERFLOW:</a:t>
            </a:r>
            <a:endParaRPr lang="en-US" sz="3000" dirty="0"/>
          </a:p>
        </p:txBody>
      </p:sp>
      <p:pic>
        <p:nvPicPr>
          <p:cNvPr id="4" name="Image 0" descr="https://pitch-assets-ccb95893-de3f-4266-973c-20049231b248.s3.eu-west-1.amazonaws.com/a9646b47-efcf-47e7-9f7c-984768e26257?pitch-bytes=65971&amp;pitch-content-type=image%2Fpng">    </p:cNvPr>
          <p:cNvPicPr>
            <a:picLocks noChangeAspect="1"/>
          </p:cNvPicPr>
          <p:nvPr/>
        </p:nvPicPr>
        <p:blipFill>
          <a:blip r:embed="rId1"/>
          <a:srcRect l="2864" r="2864" t="0" b="0"/>
          <a:stretch/>
        </p:blipFill>
        <p:spPr>
          <a:xfrm>
            <a:off x="136245" y="643989"/>
            <a:ext cx="1188167" cy="2057400"/>
          </a:xfrm>
          <a:prstGeom prst="rect">
            <a:avLst/>
          </a:prstGeom>
        </p:spPr>
      </p:pic>
      <p:sp>
        <p:nvSpPr>
          <p:cNvPr id="5" name="Text 1"/>
          <p:cNvSpPr/>
          <p:nvPr/>
        </p:nvSpPr>
        <p:spPr>
          <a:xfrm>
            <a:off x="136245" y="643989"/>
            <a:ext cx="1188167" cy="2057400"/>
          </a:xfrm>
          <a:prstGeom prst="roundRect">
            <a:avLst>
              <a:gd name="adj" fmla="val -76959"/>
            </a:avLst>
          </a:prstGeom>
          <a:solidFill>
            <a:srgbClr val="000000">
              <a:alpha val="0"/>
            </a:srgbClr>
          </a:solidFill>
          <a:ln w="21167">
            <a:solidFill>
              <a:srgbClr val="000000"/>
            </a:solidFill>
          </a:ln>
        </p:spPr>
        <p:txBody>
          <a:bodyPr wrap="square" lIns="66009" tIns="242887" rIns="66009" bIns="242887" rtlCol="0" anchor="ctr"/>
          <a:lstStyle/>
          <a:p>
            <a:pPr algn="ctr">
              <a:lnSpc>
                <a:spcPts val="1500"/>
              </a:lnSpc>
            </a:pPr>
            <a:endParaRPr lang="en-US" sz="1200" dirty="0"/>
          </a:p>
        </p:txBody>
      </p:sp>
      <p:pic>
        <p:nvPicPr>
          <p:cNvPr id="6" name="Image 1" descr="https://pitch-assets-ccb95893-de3f-4266-973c-20049231b248.s3.eu-west-1.amazonaws.com/69c6043b-e265-4f1d-824f-f6199eb64e80?pitch-bytes=33797&amp;pitch-content-type=image%2Fpng">    </p:cNvPr>
          <p:cNvPicPr>
            <a:picLocks noChangeAspect="1"/>
          </p:cNvPicPr>
          <p:nvPr/>
        </p:nvPicPr>
        <p:blipFill>
          <a:blip r:embed="rId2"/>
          <a:srcRect l="0" r="0" t="0" b="0"/>
          <a:stretch/>
        </p:blipFill>
        <p:spPr>
          <a:xfrm>
            <a:off x="4498997" y="2941589"/>
            <a:ext cx="1144962" cy="2057400"/>
          </a:xfrm>
          <a:prstGeom prst="rect">
            <a:avLst/>
          </a:prstGeom>
        </p:spPr>
      </p:pic>
      <p:pic>
        <p:nvPicPr>
          <p:cNvPr id="7" name="Image 2" descr="https://pitch-assets-ccb95893-de3f-4266-973c-20049231b248.s3.eu-west-1.amazonaws.com/813e55a5-3c70-4ce3-9516-172afd716608?pitch-bytes=38493&amp;pitch-content-type=image%2Fpng">    </p:cNvPr>
          <p:cNvPicPr>
            <a:picLocks noChangeAspect="1"/>
          </p:cNvPicPr>
          <p:nvPr/>
        </p:nvPicPr>
        <p:blipFill>
          <a:blip r:embed="rId3"/>
          <a:srcRect l="0" r="0" t="0" b="0"/>
          <a:stretch/>
        </p:blipFill>
        <p:spPr>
          <a:xfrm>
            <a:off x="6609333" y="2941589"/>
            <a:ext cx="1174396" cy="2057400"/>
          </a:xfrm>
          <a:prstGeom prst="rect">
            <a:avLst/>
          </a:prstGeom>
        </p:spPr>
      </p:pic>
      <p:sp>
        <p:nvSpPr>
          <p:cNvPr id="8" name="Shape 2"/>
          <p:cNvSpPr/>
          <p:nvPr/>
        </p:nvSpPr>
        <p:spPr>
          <a:xfrm>
            <a:off x="6609334" y="2941589"/>
            <a:ext cx="1174396" cy="2057400"/>
          </a:xfrm>
          <a:prstGeom prst="roundRect">
            <a:avLst>
              <a:gd name="adj" fmla="val -77861"/>
            </a:avLst>
          </a:prstGeom>
          <a:solidFill>
            <a:srgbClr val="000000">
              <a:alpha val="0"/>
            </a:srgbClr>
          </a:solidFill>
          <a:ln w="21167">
            <a:solidFill>
              <a:srgbClr val="000000"/>
            </a:solidFill>
            <a:prstDash val="solid"/>
          </a:ln>
        </p:spPr>
      </p:sp>
      <p:sp>
        <p:nvSpPr>
          <p:cNvPr id="9" name="Shape 3"/>
          <p:cNvSpPr/>
          <p:nvPr/>
        </p:nvSpPr>
        <p:spPr>
          <a:xfrm>
            <a:off x="4502196" y="2937854"/>
            <a:ext cx="1141763" cy="2061135"/>
          </a:xfrm>
          <a:prstGeom prst="roundRect">
            <a:avLst>
              <a:gd name="adj" fmla="val -80087"/>
            </a:avLst>
          </a:prstGeom>
          <a:solidFill>
            <a:srgbClr val="000000">
              <a:alpha val="0"/>
            </a:srgbClr>
          </a:solidFill>
          <a:ln w="21167">
            <a:solidFill>
              <a:srgbClr val="000000"/>
            </a:solidFill>
            <a:prstDash val="solid"/>
          </a:ln>
        </p:spPr>
      </p:sp>
      <p:pic>
        <p:nvPicPr>
          <p:cNvPr id="10" name="Image 3" descr="https://external-media.api.pitch.com/provider/icons8/fluent/forward-arrow.svg">    </p:cNvPr>
          <p:cNvPicPr>
            <a:picLocks noChangeAspect="1"/>
          </p:cNvPicPr>
          <p:nvPr/>
        </p:nvPicPr>
        <p:blipFill>
          <a:blip r:embed="rId4">
            <a:extLst>
              <a:ext uri="{96DAC541-7B7A-43D3-8B79-37D633B846F1}">
                <asvg:svgBlip xmlns:asvg="http://schemas.microsoft.com/office/drawing/2016/SVG/main" r:embed="rId5"/>
              </a:ext>
            </a:extLst>
          </a:blip>
          <a:srcRect l="0" r="0" t="0" b="0"/>
          <a:stretch/>
        </p:blipFill>
        <p:spPr>
          <a:xfrm rot="10800000">
            <a:off x="7871207" y="2867467"/>
            <a:ext cx="684171" cy="684171"/>
          </a:xfrm>
          <a:prstGeom prst="rect">
            <a:avLst/>
          </a:prstGeom>
        </p:spPr>
      </p:pic>
      <p:pic>
        <p:nvPicPr>
          <p:cNvPr id="11" name="Image 4" descr="https://external-media.api.pitch.com/provider/icons8/fluent/long-arrow-right.svg">    </p:cNvPr>
          <p:cNvPicPr>
            <a:picLocks noChangeAspect="1"/>
          </p:cNvPicPr>
          <p:nvPr/>
        </p:nvPicPr>
        <p:blipFill>
          <a:blip r:embed="rId6">
            <a:extLst>
              <a:ext uri="{96DAC541-7B7A-43D3-8B79-37D633B846F1}">
                <asvg:svgBlip xmlns:asvg="http://schemas.microsoft.com/office/drawing/2016/SVG/main" r:embed="rId7"/>
              </a:ext>
            </a:extLst>
          </a:blip>
          <a:srcRect l="0" r="0" t="0" b="0"/>
          <a:stretch/>
        </p:blipFill>
        <p:spPr>
          <a:xfrm>
            <a:off x="1490502" y="1415514"/>
            <a:ext cx="517856" cy="517856"/>
          </a:xfrm>
          <a:prstGeom prst="rect">
            <a:avLst/>
          </a:prstGeom>
        </p:spPr>
      </p:pic>
      <p:pic>
        <p:nvPicPr>
          <p:cNvPr id="12" name="Image 5" descr="https://external-media.api.pitch.com/provider/icons8/fluent/long-arrow-right.svg">    </p:cNvPr>
          <p:cNvPicPr>
            <a:picLocks noChangeAspect="1"/>
          </p:cNvPicPr>
          <p:nvPr/>
        </p:nvPicPr>
        <p:blipFill>
          <a:blip r:embed="rId8">
            <a:extLst>
              <a:ext uri="{96DAC541-7B7A-43D3-8B79-37D633B846F1}">
                <asvg:svgBlip xmlns:asvg="http://schemas.microsoft.com/office/drawing/2016/SVG/main" r:embed="rId9"/>
              </a:ext>
            </a:extLst>
          </a:blip>
          <a:srcRect l="0" r="0" t="0" b="0"/>
          <a:stretch/>
        </p:blipFill>
        <p:spPr>
          <a:xfrm>
            <a:off x="3390528" y="1417522"/>
            <a:ext cx="509809" cy="509809"/>
          </a:xfrm>
          <a:prstGeom prst="rect">
            <a:avLst/>
          </a:prstGeom>
        </p:spPr>
      </p:pic>
      <p:pic>
        <p:nvPicPr>
          <p:cNvPr id="13" name="Image 6" descr="https://external-media.api.pitch.com/provider/icons8/fluent/long-arrow-left.svg">    </p:cNvPr>
          <p:cNvPicPr>
            <a:picLocks noChangeAspect="1"/>
          </p:cNvPicPr>
          <p:nvPr/>
        </p:nvPicPr>
        <p:blipFill>
          <a:blip r:embed="rId10">
            <a:extLst>
              <a:ext uri="{96DAC541-7B7A-43D3-8B79-37D633B846F1}">
                <asvg:svgBlip xmlns:asvg="http://schemas.microsoft.com/office/drawing/2016/SVG/main" r:embed="rId11"/>
              </a:ext>
            </a:extLst>
          </a:blip>
          <a:srcRect l="0" r="0" t="0" b="0"/>
          <a:stretch/>
        </p:blipFill>
        <p:spPr>
          <a:xfrm rot="10800000">
            <a:off x="6998386" y="1410973"/>
            <a:ext cx="573379" cy="573379"/>
          </a:xfrm>
          <a:prstGeom prst="rect">
            <a:avLst/>
          </a:prstGeom>
        </p:spPr>
      </p:pic>
      <p:pic>
        <p:nvPicPr>
          <p:cNvPr id="14" name="Image 7" descr="https://external-media.api.pitch.com/provider/icons8/fluent/long-arrow-left.svg">    </p:cNvPr>
          <p:cNvPicPr>
            <a:picLocks noChangeAspect="1"/>
          </p:cNvPicPr>
          <p:nvPr/>
        </p:nvPicPr>
        <p:blipFill>
          <a:blip r:embed="rId12">
            <a:extLst>
              <a:ext uri="{96DAC541-7B7A-43D3-8B79-37D633B846F1}">
                <asvg:svgBlip xmlns:asvg="http://schemas.microsoft.com/office/drawing/2016/SVG/main" r:embed="rId13"/>
              </a:ext>
            </a:extLst>
          </a:blip>
          <a:srcRect l="0" r="0" t="0" b="0"/>
          <a:stretch/>
        </p:blipFill>
        <p:spPr>
          <a:xfrm>
            <a:off x="5769861" y="3551657"/>
            <a:ext cx="609705" cy="609705"/>
          </a:xfrm>
          <a:prstGeom prst="rect">
            <a:avLst/>
          </a:prstGeom>
        </p:spPr>
      </p:pic>
      <p:sp>
        <p:nvSpPr>
          <p:cNvPr id="15" name="Text 4"/>
          <p:cNvSpPr/>
          <p:nvPr/>
        </p:nvSpPr>
        <p:spPr>
          <a:xfrm>
            <a:off x="1384392" y="621553"/>
            <a:ext cx="720804" cy="595313"/>
          </a:xfrm>
          <a:prstGeom prst="rect">
            <a:avLst/>
          </a:prstGeom>
          <a:noFill/>
          <a:ln/>
          <a:effectLst>
            <a:outerShdw sx="100000" sy="100000" kx="0" ky="0" algn="bl" rotWithShape="0" blurRad="3175" dist="12700" dir="2700000">
              <a:srgbClr val="000000">
                <a:alpha val="65000"/>
              </a:srgbClr>
            </a:outerShdw>
          </a:effectLst>
        </p:spPr>
        <p:txBody>
          <a:bodyPr wrap="square" lIns="0" tIns="0" rIns="0" bIns="0" rtlCol="0" anchor="t"/>
          <a:lstStyle/>
          <a:p>
            <a:pPr algn="l">
              <a:lnSpc>
                <a:spcPts val="938"/>
              </a:lnSpc>
            </a:pPr>
            <a:r>
              <a:rPr lang="en-US" sz="800" b="1" spc="-24" kern="0" dirty="0">
                <a:solidFill>
                  <a:srgbClr val="000000"/>
                </a:solidFill>
                <a:latin typeface="DM Sans" pitchFamily="34" charset="0"/>
                <a:ea typeface="DM Sans" pitchFamily="34" charset="-122"/>
                <a:cs typeface="DM Sans" pitchFamily="34" charset="-120"/>
              </a:rPr>
              <a:t>Open the app, navigate to the tools section and select Loan Assist tool</a:t>
            </a:r>
            <a:endParaRPr lang="en-US" sz="750" dirty="0"/>
          </a:p>
        </p:txBody>
      </p:sp>
      <p:sp>
        <p:nvSpPr>
          <p:cNvPr id="16" name="Text 5"/>
          <p:cNvSpPr/>
          <p:nvPr/>
        </p:nvSpPr>
        <p:spPr>
          <a:xfrm>
            <a:off x="3364143" y="621553"/>
            <a:ext cx="566202" cy="428625"/>
          </a:xfrm>
          <a:prstGeom prst="rect">
            <a:avLst/>
          </a:prstGeom>
          <a:noFill/>
          <a:ln/>
          <a:effectLst>
            <a:outerShdw sx="100000" sy="100000" kx="0" ky="0" algn="bl" rotWithShape="0" blurRad="3175" dist="12700" dir="2700000">
              <a:srgbClr val="000000">
                <a:alpha val="75000"/>
              </a:srgbClr>
            </a:outerShdw>
          </a:effectLst>
        </p:spPr>
        <p:txBody>
          <a:bodyPr wrap="square" lIns="0" tIns="0" rIns="0" bIns="0" rtlCol="0" anchor="t"/>
          <a:lstStyle/>
          <a:p>
            <a:pPr algn="l">
              <a:lnSpc>
                <a:spcPts val="1125"/>
              </a:lnSpc>
            </a:pPr>
            <a:r>
              <a:rPr lang="en-US" sz="900" b="1" spc="-24" kern="0" dirty="0">
                <a:solidFill>
                  <a:srgbClr val="000000"/>
                </a:solidFill>
                <a:latin typeface="DM Sans" pitchFamily="34" charset="0"/>
                <a:ea typeface="DM Sans" pitchFamily="34" charset="-122"/>
                <a:cs typeface="DM Sans" pitchFamily="34" charset="-120"/>
              </a:rPr>
              <a:t>Start a new loan inquiry</a:t>
            </a:r>
            <a:endParaRPr lang="en-US" sz="900" dirty="0"/>
          </a:p>
        </p:txBody>
      </p:sp>
      <p:sp>
        <p:nvSpPr>
          <p:cNvPr id="17" name="Text 6"/>
          <p:cNvSpPr/>
          <p:nvPr/>
        </p:nvSpPr>
        <p:spPr>
          <a:xfrm>
            <a:off x="6896816" y="476250"/>
            <a:ext cx="815340" cy="714375"/>
          </a:xfrm>
          <a:prstGeom prst="rect">
            <a:avLst/>
          </a:prstGeom>
          <a:noFill/>
          <a:ln/>
          <a:effectLst>
            <a:outerShdw sx="100000" sy="100000" kx="0" ky="0" algn="bl" rotWithShape="0" blurRad="3175" dist="12700" dir="2700000">
              <a:srgbClr val="000000">
                <a:alpha val="51000"/>
              </a:srgbClr>
            </a:outerShdw>
          </a:effectLst>
        </p:spPr>
        <p:txBody>
          <a:bodyPr wrap="square" lIns="0" tIns="0" rIns="0" bIns="0" rtlCol="0" anchor="t"/>
          <a:lstStyle/>
          <a:p>
            <a:pPr algn="l">
              <a:lnSpc>
                <a:spcPts val="1125"/>
              </a:lnSpc>
            </a:pPr>
            <a:r>
              <a:rPr lang="en-US" sz="900" b="1" spc="-24" kern="0" dirty="0">
                <a:solidFill>
                  <a:srgbClr val="000000"/>
                </a:solidFill>
                <a:latin typeface="DM Sans" pitchFamily="34" charset="0"/>
                <a:ea typeface="DM Sans" pitchFamily="34" charset="-122"/>
                <a:cs typeface="DM Sans" pitchFamily="34" charset="-120"/>
              </a:rPr>
              <a:t>Fill your loan requirements and scan all the products available</a:t>
            </a:r>
            <a:endParaRPr lang="en-US" sz="900" dirty="0"/>
          </a:p>
        </p:txBody>
      </p:sp>
      <p:pic>
        <p:nvPicPr>
          <p:cNvPr id="18" name="Image 8" descr="https://imgproxy.services.pitch.com/_/format:png/skp:png/plain/pitch-assets-app-f315888a-a107-4075-bcf2-5c74631b8ebe/stickers/teamwork/teamwork_bubble_black.png">    </p:cNvPr>
          <p:cNvPicPr>
            <a:picLocks noChangeAspect="1"/>
          </p:cNvPicPr>
          <p:nvPr/>
        </p:nvPicPr>
        <p:blipFill>
          <a:blip r:embed="rId14"/>
          <a:stretch>
            <a:fillRect/>
          </a:stretch>
        </p:blipFill>
        <p:spPr>
          <a:xfrm>
            <a:off x="1155161" y="485331"/>
            <a:ext cx="1171479" cy="943041"/>
          </a:xfrm>
          <a:prstGeom prst="rect">
            <a:avLst/>
          </a:prstGeom>
        </p:spPr>
      </p:pic>
      <p:pic>
        <p:nvPicPr>
          <p:cNvPr id="19" name="Image 9" descr="https://imgproxy.services.pitch.com/_/format:png/skp:png/plain/pitch-assets-app-f315888a-a107-4075-bcf2-5c74631b8ebe/stickers/teamwork/teamwork_bubble_black.png">    </p:cNvPr>
          <p:cNvPicPr>
            <a:picLocks noChangeAspect="1"/>
          </p:cNvPicPr>
          <p:nvPr/>
        </p:nvPicPr>
        <p:blipFill>
          <a:blip r:embed="rId15"/>
          <a:stretch>
            <a:fillRect/>
          </a:stretch>
        </p:blipFill>
        <p:spPr>
          <a:xfrm>
            <a:off x="3161187" y="555859"/>
            <a:ext cx="821127" cy="661007"/>
          </a:xfrm>
          <a:prstGeom prst="rect">
            <a:avLst/>
          </a:prstGeom>
        </p:spPr>
      </p:pic>
      <p:pic>
        <p:nvPicPr>
          <p:cNvPr id="20" name="Image 10" descr="https://imgproxy.services.pitch.com/_/format:png/skp:png/plain/pitch-assets-app-f315888a-a107-4075-bcf2-5c74631b8ebe/stickers/teamwork/teamwork_bubble_black.png">    </p:cNvPr>
          <p:cNvPicPr>
            <a:picLocks noChangeAspect="1"/>
          </p:cNvPicPr>
          <p:nvPr/>
        </p:nvPicPr>
        <p:blipFill>
          <a:blip r:embed="rId16"/>
          <a:stretch>
            <a:fillRect/>
          </a:stretch>
        </p:blipFill>
        <p:spPr>
          <a:xfrm>
            <a:off x="6531346" y="349934"/>
            <a:ext cx="1339675" cy="1078438"/>
          </a:xfrm>
          <a:prstGeom prst="rect">
            <a:avLst/>
          </a:prstGeom>
        </p:spPr>
      </p:pic>
      <p:pic>
        <p:nvPicPr>
          <p:cNvPr id="21" name="Image 11" descr="https://imgproxy.services.pitch.com/_/format:png/skp:png/plain/pitch-assets-app-f315888a-a107-4075-bcf2-5c74631b8ebe/stickers/teamwork/teamwork_bubble_black.png">    </p:cNvPr>
          <p:cNvPicPr>
            <a:picLocks noChangeAspect="1"/>
          </p:cNvPicPr>
          <p:nvPr/>
        </p:nvPicPr>
        <p:blipFill>
          <a:blip r:embed="rId17"/>
          <a:stretch>
            <a:fillRect/>
          </a:stretch>
        </p:blipFill>
        <p:spPr>
          <a:xfrm>
            <a:off x="4920999" y="472234"/>
            <a:ext cx="810689" cy="652605"/>
          </a:xfrm>
          <a:prstGeom prst="rect">
            <a:avLst/>
          </a:prstGeom>
        </p:spPr>
      </p:pic>
      <p:sp>
        <p:nvSpPr>
          <p:cNvPr id="22" name="Text 7"/>
          <p:cNvSpPr/>
          <p:nvPr/>
        </p:nvSpPr>
        <p:spPr>
          <a:xfrm>
            <a:off x="5044206" y="620951"/>
            <a:ext cx="605254" cy="285750"/>
          </a:xfrm>
          <a:prstGeom prst="rect">
            <a:avLst/>
          </a:prstGeom>
          <a:noFill/>
          <a:ln/>
          <a:effectLst>
            <a:outerShdw sx="100000" sy="100000" kx="0" ky="0" algn="bl" rotWithShape="0" blurRad="3175" dist="12700" dir="2700000">
              <a:srgbClr val="000000">
                <a:alpha val="77000"/>
              </a:srgbClr>
            </a:outerShdw>
          </a:effectLst>
        </p:spPr>
        <p:txBody>
          <a:bodyPr wrap="square" lIns="0" tIns="0" rIns="0" bIns="0" rtlCol="0" anchor="t"/>
          <a:lstStyle/>
          <a:p>
            <a:pPr algn="l">
              <a:lnSpc>
                <a:spcPts val="1125"/>
              </a:lnSpc>
            </a:pPr>
            <a:r>
              <a:rPr lang="en-US" sz="900" b="1" spc="-24" kern="0" dirty="0">
                <a:solidFill>
                  <a:srgbClr val="000000"/>
                </a:solidFill>
                <a:latin typeface="DM Sans" pitchFamily="34" charset="0"/>
                <a:ea typeface="DM Sans" pitchFamily="34" charset="-122"/>
                <a:cs typeface="DM Sans" pitchFamily="34" charset="-120"/>
              </a:rPr>
              <a:t>Enter your details</a:t>
            </a:r>
            <a:endParaRPr lang="en-US" sz="900" dirty="0"/>
          </a:p>
        </p:txBody>
      </p:sp>
      <p:pic>
        <p:nvPicPr>
          <p:cNvPr id="23" name="Image 12" descr="https://external-media.api.pitch.com/provider/icons8/fluent/long-arrow-right.svg">    </p:cNvPr>
          <p:cNvPicPr>
            <a:picLocks noChangeAspect="1"/>
          </p:cNvPicPr>
          <p:nvPr/>
        </p:nvPicPr>
        <p:blipFill>
          <a:blip r:embed="rId18">
            <a:extLst>
              <a:ext uri="{96DAC541-7B7A-43D3-8B79-37D633B846F1}">
                <asvg:svgBlip xmlns:asvg="http://schemas.microsoft.com/office/drawing/2016/SVG/main" r:embed="rId19"/>
              </a:ext>
            </a:extLst>
          </a:blip>
          <a:srcRect l="0" r="0" t="0" b="0"/>
          <a:stretch/>
        </p:blipFill>
        <p:spPr>
          <a:xfrm>
            <a:off x="5132153" y="1415514"/>
            <a:ext cx="514350" cy="514350"/>
          </a:xfrm>
          <a:prstGeom prst="rect">
            <a:avLst/>
          </a:prstGeom>
        </p:spPr>
      </p:pic>
      <p:pic>
        <p:nvPicPr>
          <p:cNvPr id="24" name="Image 13" descr="https://pitch-assets-ccb95893-de3f-4266-973c-20049231b248.s3.eu-west-1.amazonaws.com/05bfa22e-0b44-4455-a3c5-6cff53dd7987?pitch-bytes=56397&amp;pitch-content-type=image%2Fpng">    </p:cNvPr>
          <p:cNvPicPr>
            <a:picLocks noChangeAspect="1"/>
          </p:cNvPicPr>
          <p:nvPr/>
        </p:nvPicPr>
        <p:blipFill>
          <a:blip r:embed="rId20"/>
          <a:srcRect l="0" r="0" t="0" b="0"/>
          <a:stretch/>
        </p:blipFill>
        <p:spPr>
          <a:xfrm>
            <a:off x="2245940" y="643989"/>
            <a:ext cx="1019550" cy="2057400"/>
          </a:xfrm>
          <a:prstGeom prst="rect">
            <a:avLst/>
          </a:prstGeom>
        </p:spPr>
      </p:pic>
      <p:sp>
        <p:nvSpPr>
          <p:cNvPr id="25" name="Text 8"/>
          <p:cNvSpPr/>
          <p:nvPr/>
        </p:nvSpPr>
        <p:spPr>
          <a:xfrm>
            <a:off x="2245940" y="640254"/>
            <a:ext cx="1019550" cy="2061135"/>
          </a:xfrm>
          <a:prstGeom prst="roundRect">
            <a:avLst>
              <a:gd name="adj" fmla="val -89687"/>
            </a:avLst>
          </a:prstGeom>
          <a:solidFill>
            <a:srgbClr val="000000">
              <a:alpha val="0"/>
            </a:srgbClr>
          </a:solidFill>
          <a:ln w="21167">
            <a:solidFill>
              <a:srgbClr val="000000"/>
            </a:solidFill>
          </a:ln>
        </p:spPr>
        <p:txBody>
          <a:bodyPr wrap="square" lIns="56642" tIns="243328" rIns="56642" bIns="243328" rtlCol="0" anchor="ctr"/>
          <a:lstStyle/>
          <a:p>
            <a:pPr algn="ctr">
              <a:lnSpc>
                <a:spcPts val="1500"/>
              </a:lnSpc>
            </a:pPr>
            <a:endParaRPr lang="en-US" sz="1200" dirty="0"/>
          </a:p>
        </p:txBody>
      </p:sp>
      <p:pic>
        <p:nvPicPr>
          <p:cNvPr id="26" name="Image 14" descr="https://pitch-assets-ccb95893-de3f-4266-973c-20049231b248.s3.eu-west-1.amazonaws.com/d5d237b0-d7ad-48ec-84a5-288ab00e99d5?pitch-bytes=41212&amp;pitch-content-type=image%2Fpng">    </p:cNvPr>
          <p:cNvPicPr>
            <a:picLocks noChangeAspect="1"/>
          </p:cNvPicPr>
          <p:nvPr/>
        </p:nvPicPr>
        <p:blipFill>
          <a:blip r:embed="rId21"/>
          <a:srcRect l="0" r="0" t="0" b="0"/>
          <a:stretch/>
        </p:blipFill>
        <p:spPr>
          <a:xfrm>
            <a:off x="3986314" y="643989"/>
            <a:ext cx="1026069" cy="2057400"/>
          </a:xfrm>
          <a:prstGeom prst="rect">
            <a:avLst/>
          </a:prstGeom>
        </p:spPr>
      </p:pic>
      <p:sp>
        <p:nvSpPr>
          <p:cNvPr id="27" name="Shape 9"/>
          <p:cNvSpPr/>
          <p:nvPr/>
        </p:nvSpPr>
        <p:spPr>
          <a:xfrm>
            <a:off x="3986314" y="643989"/>
            <a:ext cx="1026069" cy="2057400"/>
          </a:xfrm>
          <a:prstGeom prst="roundRect">
            <a:avLst>
              <a:gd name="adj" fmla="val -89117"/>
            </a:avLst>
          </a:prstGeom>
          <a:solidFill>
            <a:srgbClr val="000000">
              <a:alpha val="0"/>
            </a:srgbClr>
          </a:solidFill>
          <a:ln w="21167">
            <a:solidFill>
              <a:srgbClr val="000000"/>
            </a:solidFill>
            <a:prstDash val="solid"/>
          </a:ln>
        </p:spPr>
      </p:sp>
      <p:pic>
        <p:nvPicPr>
          <p:cNvPr id="28" name="Image 15" descr="https://pitch-assets-ccb95893-de3f-4266-973c-20049231b248.s3.eu-west-1.amazonaws.com/090a4789-decf-4e23-903a-9fe168113e07?pitch-bytes=34619&amp;pitch-content-type=image%2Fpng">    </p:cNvPr>
          <p:cNvPicPr>
            <a:picLocks noChangeAspect="1"/>
          </p:cNvPicPr>
          <p:nvPr/>
        </p:nvPicPr>
        <p:blipFill>
          <a:blip r:embed="rId22"/>
          <a:srcRect l="0" r="0" t="0" b="0"/>
          <a:stretch/>
        </p:blipFill>
        <p:spPr>
          <a:xfrm>
            <a:off x="5766273" y="643989"/>
            <a:ext cx="1026069" cy="2057400"/>
          </a:xfrm>
          <a:prstGeom prst="rect">
            <a:avLst/>
          </a:prstGeom>
        </p:spPr>
      </p:pic>
      <p:sp>
        <p:nvSpPr>
          <p:cNvPr id="29" name="Shape 10"/>
          <p:cNvSpPr/>
          <p:nvPr/>
        </p:nvSpPr>
        <p:spPr>
          <a:xfrm>
            <a:off x="5766273" y="622092"/>
            <a:ext cx="1026069" cy="2079298"/>
          </a:xfrm>
          <a:prstGeom prst="roundRect">
            <a:avLst>
              <a:gd name="adj" fmla="val -89117"/>
            </a:avLst>
          </a:prstGeom>
          <a:solidFill>
            <a:srgbClr val="000000">
              <a:alpha val="0"/>
            </a:srgbClr>
          </a:solidFill>
          <a:ln w="21167">
            <a:solidFill>
              <a:srgbClr val="000000"/>
            </a:solidFill>
            <a:prstDash val="solid"/>
          </a:ln>
        </p:spPr>
      </p:sp>
      <p:pic>
        <p:nvPicPr>
          <p:cNvPr id="30" name="Image 16" descr="https://pitch-assets-ccb95893-de3f-4266-973c-20049231b248.s3.eu-west-1.amazonaws.com/65a406d3-1a21-4800-a74c-1ac03789febd?pitch-bytes=46631&amp;pitch-content-type=image%2Fpng">    </p:cNvPr>
          <p:cNvPicPr>
            <a:picLocks noChangeAspect="1"/>
          </p:cNvPicPr>
          <p:nvPr/>
        </p:nvPicPr>
        <p:blipFill>
          <a:blip r:embed="rId23"/>
          <a:srcRect l="0" r="0" t="0" b="0"/>
          <a:stretch/>
        </p:blipFill>
        <p:spPr>
          <a:xfrm>
            <a:off x="7866518" y="643989"/>
            <a:ext cx="1039360" cy="2057400"/>
          </a:xfrm>
          <a:prstGeom prst="rect">
            <a:avLst/>
          </a:prstGeom>
        </p:spPr>
      </p:pic>
      <p:sp>
        <p:nvSpPr>
          <p:cNvPr id="31" name="Shape 11"/>
          <p:cNvSpPr/>
          <p:nvPr/>
        </p:nvSpPr>
        <p:spPr>
          <a:xfrm>
            <a:off x="7871404" y="622092"/>
            <a:ext cx="1034474" cy="2079298"/>
          </a:xfrm>
          <a:prstGeom prst="roundRect">
            <a:avLst>
              <a:gd name="adj" fmla="val -88393"/>
            </a:avLst>
          </a:prstGeom>
          <a:solidFill>
            <a:srgbClr val="000000">
              <a:alpha val="0"/>
            </a:srgbClr>
          </a:solidFill>
          <a:ln w="21167">
            <a:solidFill>
              <a:srgbClr val="000000"/>
            </a:solidFill>
            <a:prstDash val="solid"/>
          </a:ln>
        </p:spPr>
      </p:sp>
      <p:pic>
        <p:nvPicPr>
          <p:cNvPr id="32" name="Image 17" descr="https://pitch-assets-ccb95893-de3f-4266-973c-20049231b248.s3.eu-west-1.amazonaws.com/8a017fe9-01f1-406e-bf05-95ea3b03130f?pitch-bytes=38379&amp;pitch-content-type=image%2Fpng">    </p:cNvPr>
          <p:cNvPicPr>
            <a:picLocks noChangeAspect="1"/>
          </p:cNvPicPr>
          <p:nvPr/>
        </p:nvPicPr>
        <p:blipFill>
          <a:blip r:embed="rId24"/>
          <a:srcRect l="0" r="0" t="0" b="0"/>
          <a:stretch/>
        </p:blipFill>
        <p:spPr>
          <a:xfrm>
            <a:off x="2493444" y="2941589"/>
            <a:ext cx="978613" cy="2057400"/>
          </a:xfrm>
          <a:prstGeom prst="rect">
            <a:avLst/>
          </a:prstGeom>
        </p:spPr>
      </p:pic>
      <p:sp>
        <p:nvSpPr>
          <p:cNvPr id="33" name="Shape 12"/>
          <p:cNvSpPr/>
          <p:nvPr/>
        </p:nvSpPr>
        <p:spPr>
          <a:xfrm>
            <a:off x="2495202" y="2937854"/>
            <a:ext cx="976856" cy="2061135"/>
          </a:xfrm>
          <a:prstGeom prst="roundRect">
            <a:avLst>
              <a:gd name="adj" fmla="val -93606"/>
            </a:avLst>
          </a:prstGeom>
          <a:solidFill>
            <a:srgbClr val="000000">
              <a:alpha val="0"/>
            </a:srgbClr>
          </a:solidFill>
          <a:ln w="21167">
            <a:solidFill>
              <a:srgbClr val="000000"/>
            </a:solidFill>
            <a:prstDash val="solid"/>
          </a:ln>
        </p:spPr>
      </p:sp>
      <p:pic>
        <p:nvPicPr>
          <p:cNvPr id="34" name="Image 18" descr="https://external-media.api.pitch.com/provider/icons8/fluent/long-arrow-left.svg">    </p:cNvPr>
          <p:cNvPicPr>
            <a:picLocks noChangeAspect="1"/>
          </p:cNvPicPr>
          <p:nvPr/>
        </p:nvPicPr>
        <p:blipFill>
          <a:blip r:embed="rId25">
            <a:extLst>
              <a:ext uri="{96DAC541-7B7A-43D3-8B79-37D633B846F1}">
                <asvg:svgBlip xmlns:asvg="http://schemas.microsoft.com/office/drawing/2016/SVG/main" r:embed="rId26"/>
              </a:ext>
            </a:extLst>
          </a:blip>
          <a:srcRect l="0" r="0" t="0" b="0"/>
          <a:stretch/>
        </p:blipFill>
        <p:spPr>
          <a:xfrm>
            <a:off x="3628653" y="3553665"/>
            <a:ext cx="609705" cy="609705"/>
          </a:xfrm>
          <a:prstGeom prst="rect">
            <a:avLst/>
          </a:prstGeom>
        </p:spPr>
      </p:pic>
      <p:pic>
        <p:nvPicPr>
          <p:cNvPr id="35" name="Image 19" descr="https://external-media.api.pitch.com/provider/icons8/fluent/long-arrow-left.svg">    </p:cNvPr>
          <p:cNvPicPr>
            <a:picLocks noChangeAspect="1"/>
          </p:cNvPicPr>
          <p:nvPr/>
        </p:nvPicPr>
        <p:blipFill>
          <a:blip r:embed="rId27">
            <a:extLst>
              <a:ext uri="{96DAC541-7B7A-43D3-8B79-37D633B846F1}">
                <asvg:svgBlip xmlns:asvg="http://schemas.microsoft.com/office/drawing/2016/SVG/main" r:embed="rId28"/>
              </a:ext>
            </a:extLst>
          </a:blip>
          <a:srcRect l="0" r="0" t="0" b="0"/>
          <a:stretch/>
        </p:blipFill>
        <p:spPr>
          <a:xfrm>
            <a:off x="1632748" y="3555673"/>
            <a:ext cx="609705" cy="609705"/>
          </a:xfrm>
          <a:prstGeom prst="rect">
            <a:avLst/>
          </a:prstGeom>
        </p:spPr>
      </p:pic>
      <p:pic>
        <p:nvPicPr>
          <p:cNvPr id="36" name="Image 20" descr="https://pitch-assets-ccb95893-de3f-4266-973c-20049231b248.s3.eu-west-1.amazonaws.com/3d285a1f-6261-44a2-9e95-7a26538e6043?pitch-bytes=24703&amp;pitch-content-type=image%2Fpng">    </p:cNvPr>
          <p:cNvPicPr>
            <a:picLocks noChangeAspect="1"/>
          </p:cNvPicPr>
          <p:nvPr/>
        </p:nvPicPr>
        <p:blipFill>
          <a:blip r:embed="rId29"/>
          <a:srcRect l="2440" r="2440" t="0" b="0"/>
          <a:stretch/>
        </p:blipFill>
        <p:spPr>
          <a:xfrm>
            <a:off x="380016" y="2941589"/>
            <a:ext cx="1046964" cy="2057400"/>
          </a:xfrm>
          <a:prstGeom prst="rect">
            <a:avLst/>
          </a:prstGeom>
        </p:spPr>
      </p:pic>
      <p:sp>
        <p:nvSpPr>
          <p:cNvPr id="37" name="Shape 13"/>
          <p:cNvSpPr/>
          <p:nvPr/>
        </p:nvSpPr>
        <p:spPr>
          <a:xfrm>
            <a:off x="379230" y="2937854"/>
            <a:ext cx="1047750" cy="2061135"/>
          </a:xfrm>
          <a:prstGeom prst="roundRect">
            <a:avLst>
              <a:gd name="adj" fmla="val -87273"/>
            </a:avLst>
          </a:prstGeom>
          <a:solidFill>
            <a:srgbClr val="000000">
              <a:alpha val="0"/>
            </a:srgbClr>
          </a:solidFill>
          <a:ln w="21167">
            <a:solidFill>
              <a:srgbClr val="000000"/>
            </a:solidFill>
            <a:prstDash val="solid"/>
          </a:ln>
        </p:spPr>
      </p:sp>
      <p:pic>
        <p:nvPicPr>
          <p:cNvPr id="38" name="Image 21" descr="https://imgproxy.services.pitch.com/_/format:png/skp:png/plain/pitch-assets-app-f315888a-a107-4075-bcf2-5c74631b8ebe/stickers/teamwork/teamwork_bubble_black.png">    </p:cNvPr>
          <p:cNvPicPr>
            <a:picLocks noChangeAspect="1"/>
          </p:cNvPicPr>
          <p:nvPr/>
        </p:nvPicPr>
        <p:blipFill>
          <a:blip r:embed="rId30"/>
          <a:stretch>
            <a:fillRect/>
          </a:stretch>
        </p:blipFill>
        <p:spPr>
          <a:xfrm>
            <a:off x="7652377" y="3405695"/>
            <a:ext cx="1364157" cy="1098147"/>
          </a:xfrm>
          <a:prstGeom prst="rect">
            <a:avLst/>
          </a:prstGeom>
        </p:spPr>
      </p:pic>
      <p:pic>
        <p:nvPicPr>
          <p:cNvPr id="39" name="Image 22" descr="https://imgproxy.services.pitch.com/_/format:png/skp:png/plain/pitch-assets-app-f315888a-a107-4075-bcf2-5c74631b8ebe/stickers/teamwork/teamwork_bubble_black.png">    </p:cNvPr>
          <p:cNvPicPr>
            <a:picLocks noChangeAspect="1"/>
          </p:cNvPicPr>
          <p:nvPr/>
        </p:nvPicPr>
        <p:blipFill>
          <a:blip r:embed="rId31"/>
          <a:stretch>
            <a:fillRect/>
          </a:stretch>
        </p:blipFill>
        <p:spPr>
          <a:xfrm>
            <a:off x="1306470" y="2869223"/>
            <a:ext cx="945910" cy="761457"/>
          </a:xfrm>
          <a:prstGeom prst="rect">
            <a:avLst/>
          </a:prstGeom>
        </p:spPr>
      </p:pic>
      <p:sp>
        <p:nvSpPr>
          <p:cNvPr id="40" name="Text 14"/>
          <p:cNvSpPr/>
          <p:nvPr/>
        </p:nvSpPr>
        <p:spPr>
          <a:xfrm>
            <a:off x="7959343" y="3527608"/>
            <a:ext cx="946487" cy="666750"/>
          </a:xfrm>
          <a:prstGeom prst="rect">
            <a:avLst/>
          </a:prstGeom>
          <a:noFill/>
          <a:ln/>
          <a:effectLst>
            <a:outerShdw sx="100000" sy="100000" kx="0" ky="0" algn="bl" rotWithShape="0" blurRad="3175" dist="12700" dir="2700000">
              <a:srgbClr val="000000">
                <a:alpha val="82000"/>
              </a:srgbClr>
            </a:outerShdw>
          </a:effectLst>
        </p:spPr>
        <p:txBody>
          <a:bodyPr wrap="square" lIns="0" tIns="0" rIns="0" bIns="0" rtlCol="0" anchor="t"/>
          <a:lstStyle/>
          <a:p>
            <a:pPr algn="l">
              <a:lnSpc>
                <a:spcPts val="1313"/>
              </a:lnSpc>
            </a:pPr>
            <a:r>
              <a:rPr lang="en-US" sz="1100" b="1" spc="-24" kern="0" dirty="0">
                <a:solidFill>
                  <a:srgbClr val="000000"/>
                </a:solidFill>
                <a:latin typeface="DM Sans" pitchFamily="34" charset="0"/>
                <a:ea typeface="DM Sans" pitchFamily="34" charset="-122"/>
                <a:cs typeface="DM Sans" pitchFamily="34" charset="-120"/>
              </a:rPr>
              <a:t>Go through the details of loan and loan providers</a:t>
            </a:r>
            <a:endParaRPr lang="en-US" sz="1050" dirty="0"/>
          </a:p>
        </p:txBody>
      </p:sp>
      <p:pic>
        <p:nvPicPr>
          <p:cNvPr id="41" name="Image 23" descr="https://imgproxy.services.pitch.com/_/format:png/skp:png/plain/pitch-assets-app-f315888a-a107-4075-bcf2-5c74631b8ebe/stickers/teamwork/teamwork_bubble_black.png">    </p:cNvPr>
          <p:cNvPicPr>
            <a:picLocks noChangeAspect="1"/>
          </p:cNvPicPr>
          <p:nvPr/>
        </p:nvPicPr>
        <p:blipFill>
          <a:blip r:embed="rId32"/>
          <a:stretch>
            <a:fillRect/>
          </a:stretch>
        </p:blipFill>
        <p:spPr>
          <a:xfrm>
            <a:off x="3367692" y="2869223"/>
            <a:ext cx="870666" cy="700886"/>
          </a:xfrm>
          <a:prstGeom prst="rect">
            <a:avLst/>
          </a:prstGeom>
        </p:spPr>
      </p:pic>
      <p:sp>
        <p:nvSpPr>
          <p:cNvPr id="42" name="Text 15"/>
          <p:cNvSpPr/>
          <p:nvPr/>
        </p:nvSpPr>
        <p:spPr>
          <a:xfrm>
            <a:off x="3502944" y="3042745"/>
            <a:ext cx="607755" cy="333375"/>
          </a:xfrm>
          <a:prstGeom prst="rect">
            <a:avLst/>
          </a:prstGeom>
          <a:noFill/>
          <a:ln/>
          <a:effectLst>
            <a:outerShdw sx="100000" sy="100000" kx="0" ky="0" algn="bl" rotWithShape="0" blurRad="3175" dist="12700" dir="2700000">
              <a:srgbClr val="000000">
                <a:alpha val="83000"/>
              </a:srgbClr>
            </a:outerShdw>
          </a:effectLst>
        </p:spPr>
        <p:txBody>
          <a:bodyPr wrap="square" lIns="0" tIns="0" rIns="0" bIns="0" rtlCol="0" anchor="t"/>
          <a:lstStyle/>
          <a:p>
            <a:pPr algn="l">
              <a:lnSpc>
                <a:spcPts val="1313"/>
              </a:lnSpc>
            </a:pPr>
            <a:r>
              <a:rPr lang="en-US" sz="1100" b="1" spc="-24" kern="0" dirty="0">
                <a:solidFill>
                  <a:srgbClr val="000000"/>
                </a:solidFill>
                <a:latin typeface="DM Sans" pitchFamily="34" charset="0"/>
                <a:ea typeface="DM Sans" pitchFamily="34" charset="-122"/>
                <a:cs typeface="DM Sans" pitchFamily="34" charset="-120"/>
              </a:rPr>
              <a:t>Apply the loan</a:t>
            </a:r>
            <a:endParaRPr lang="en-US" sz="1050" dirty="0"/>
          </a:p>
        </p:txBody>
      </p:sp>
      <p:sp>
        <p:nvSpPr>
          <p:cNvPr id="43" name="Text 16"/>
          <p:cNvSpPr/>
          <p:nvPr/>
        </p:nvSpPr>
        <p:spPr>
          <a:xfrm>
            <a:off x="1466125" y="3046293"/>
            <a:ext cx="950714" cy="333375"/>
          </a:xfrm>
          <a:prstGeom prst="rect">
            <a:avLst/>
          </a:prstGeom>
          <a:noFill/>
          <a:ln/>
          <a:effectLst>
            <a:outerShdw sx="100000" sy="100000" kx="0" ky="0" algn="bl" rotWithShape="0" blurRad="3175" dist="12700" dir="2700000">
              <a:srgbClr val="000000">
                <a:alpha val="76000"/>
              </a:srgbClr>
            </a:outerShdw>
          </a:effectLst>
        </p:spPr>
        <p:txBody>
          <a:bodyPr wrap="square" lIns="0" tIns="0" rIns="0" bIns="0" rtlCol="0" anchor="t"/>
          <a:lstStyle/>
          <a:p>
            <a:pPr algn="l">
              <a:lnSpc>
                <a:spcPts val="1313"/>
              </a:lnSpc>
            </a:pPr>
            <a:r>
              <a:rPr lang="en-US" sz="1100" b="1" spc="-24" kern="0" dirty="0">
                <a:solidFill>
                  <a:srgbClr val="000000"/>
                </a:solidFill>
                <a:latin typeface="DM Sans" pitchFamily="34" charset="0"/>
                <a:ea typeface="DM Sans" pitchFamily="34" charset="-122"/>
                <a:cs typeface="DM Sans" pitchFamily="34" charset="-120"/>
              </a:rPr>
              <a:t>Track your application</a:t>
            </a:r>
            <a:endParaRPr lang="en-US" sz="1050" dirty="0"/>
          </a:p>
        </p:txBody>
      </p:sp>
      <p:pic>
        <p:nvPicPr>
          <p:cNvPr id="44" name="Image 24" descr="https://pitch-assets-ccb95893-de3f-4266-973c-20049231b248.s3.eu-west-1.amazonaws.com/try-pitch-pdf-export-logo.svg">
            <a:hlinkClick r:id="rId35" tooltip=""/>
          </p:cNvPr>
          <p:cNvPicPr>
            <a:picLocks noChangeAspect="1"/>
          </p:cNvPicPr>
          <p:nvPr/>
        </p:nvPicPr>
        <p:blipFill>
          <a:blip r:embed="rId33">
            <a:extLst>
              <a:ext uri="{96DAC541-7B7A-43D3-8B79-37D633B846F1}">
                <asvg:svgBlip xmlns:asvg="http://schemas.microsoft.com/office/drawing/2016/SVG/main" r:embed="rId34"/>
              </a:ext>
            </a:extLst>
          </a:blip>
          <a:srcRect l="0" r="0" t="0" b="0"/>
          <a:stretch/>
        </p:blipFill>
        <p:spPr>
          <a:xfrm>
            <a:off x="136595" y="4803153"/>
            <a:ext cx="515221" cy="227303"/>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solidFill>
          <a:srgbClr val="FFFFFF"/>
        </a:solidFill>
      </p:bgPr>
    </p:bg>
    <p:spTree>
      <p:nvGrpSpPr>
        <p:cNvPr id="1" name=""/>
        <p:cNvGrpSpPr/>
        <p:nvPr/>
      </p:nvGrpSpPr>
      <p:grpSpPr>
        <a:xfrm>
          <a:off x="0" y="0"/>
          <a:ext cx="0" cy="0"/>
          <a:chOff x="0" y="0"/>
          <a:chExt cx="0" cy="0"/>
        </a:xfrm>
      </p:grpSpPr>
      <p:sp>
        <p:nvSpPr>
          <p:cNvPr id="3" name="Text 0"/>
          <p:cNvSpPr/>
          <p:nvPr/>
        </p:nvSpPr>
        <p:spPr>
          <a:xfrm>
            <a:off x="4016" y="4016"/>
            <a:ext cx="6293764" cy="428625"/>
          </a:xfrm>
          <a:prstGeom prst="rect">
            <a:avLst/>
          </a:prstGeom>
          <a:noFill/>
          <a:ln/>
        </p:spPr>
        <p:txBody>
          <a:bodyPr wrap="none" lIns="0" tIns="0" rIns="0" bIns="0" rtlCol="0" anchor="t">
            <a:spAutoFit/>
          </a:bodyPr>
          <a:lstStyle/>
          <a:p>
            <a:pPr algn="l">
              <a:lnSpc>
                <a:spcPts val="3375"/>
              </a:lnSpc>
            </a:pPr>
            <a:r>
              <a:rPr lang="en-US" sz="2800" b="1" spc="-36" kern="0" dirty="0">
                <a:solidFill>
                  <a:srgbClr val="000000"/>
                </a:solidFill>
                <a:latin typeface="DM Sans" pitchFamily="34" charset="0"/>
                <a:ea typeface="DM Sans" pitchFamily="34" charset="-122"/>
                <a:cs typeface="DM Sans" pitchFamily="34" charset="-120"/>
              </a:rPr>
              <a:t>Spring Money Loan Assist- USERFLOW</a:t>
            </a:r>
            <a:endParaRPr lang="en-US" sz="2813" dirty="0"/>
          </a:p>
        </p:txBody>
      </p:sp>
      <p:pic>
        <p:nvPicPr>
          <p:cNvPr id="4" name="Image 0" descr="https://external-media.api.pitch.com/provider/icons8/fluent/money.svg">    </p:cNvPr>
          <p:cNvPicPr>
            <a:picLocks noChangeAspect="1"/>
          </p:cNvPicPr>
          <p:nvPr/>
        </p:nvPicPr>
        <p:blipFill>
          <a:blip r:embed="rId1">
            <a:extLst>
              <a:ext uri="{96DAC541-7B7A-43D3-8B79-37D633B846F1}">
                <asvg:svgBlip xmlns:asvg="http://schemas.microsoft.com/office/drawing/2016/SVG/main" r:embed="rId2"/>
              </a:ext>
            </a:extLst>
          </a:blip>
          <a:srcRect l="0" r="0" t="0" b="0"/>
          <a:stretch/>
        </p:blipFill>
        <p:spPr>
          <a:xfrm>
            <a:off x="6297221" y="4729"/>
            <a:ext cx="514350" cy="514350"/>
          </a:xfrm>
          <a:prstGeom prst="rect">
            <a:avLst/>
          </a:prstGeom>
        </p:spPr>
      </p:pic>
      <p:pic>
        <p:nvPicPr>
          <p:cNvPr id="5" name="Image 1" descr="https://pitch-assets-ccb95893-de3f-4266-973c-20049231b248.s3.eu-west-1.amazonaws.com/5a9074f1-d91d-4ef0-beae-b1d8c1de5f96?pitch-bytes=1212285&amp;pitch-content-type=image%2Fpng">    </p:cNvPr>
          <p:cNvPicPr>
            <a:picLocks noChangeAspect="1"/>
          </p:cNvPicPr>
          <p:nvPr/>
        </p:nvPicPr>
        <p:blipFill>
          <a:blip r:embed="rId3"/>
          <a:srcRect l="0" r="0" t="2257" b="2257"/>
          <a:stretch/>
        </p:blipFill>
        <p:spPr>
          <a:xfrm>
            <a:off x="475488" y="475488"/>
            <a:ext cx="8193024" cy="4400550"/>
          </a:xfrm>
          <a:prstGeom prst="rect">
            <a:avLst/>
          </a:prstGeom>
        </p:spPr>
      </p:pic>
      <p:pic>
        <p:nvPicPr>
          <p:cNvPr id="6" name="Image 2" descr="https://external-media.api.pitch.com/provider/icons8/doodle/timeline-week.svg">    </p:cNvPr>
          <p:cNvPicPr>
            <a:picLocks noChangeAspect="1"/>
          </p:cNvPicPr>
          <p:nvPr/>
        </p:nvPicPr>
        <p:blipFill>
          <a:blip r:embed="rId4">
            <a:extLst>
              <a:ext uri="{96DAC541-7B7A-43D3-8B79-37D633B846F1}">
                <asvg:svgBlip xmlns:asvg="http://schemas.microsoft.com/office/drawing/2016/SVG/main" r:embed="rId5"/>
              </a:ext>
            </a:extLst>
          </a:blip>
          <a:srcRect l="0" r="0" t="0" b="0"/>
          <a:stretch/>
        </p:blipFill>
        <p:spPr>
          <a:xfrm>
            <a:off x="5350107" y="480127"/>
            <a:ext cx="514350" cy="514350"/>
          </a:xfrm>
          <a:prstGeom prst="rect">
            <a:avLst/>
          </a:prstGeom>
        </p:spPr>
      </p:pic>
      <p:pic>
        <p:nvPicPr>
          <p:cNvPr id="7" name="Image 3" descr="https://pitch-assets-ccb95893-de3f-4266-973c-20049231b248.s3.eu-west-1.amazonaws.com/try-pitch-pdf-export-logo.svg">
            <a:hlinkClick r:id="rId8" tooltip=""/>
          </p:cNvPr>
          <p:cNvPicPr>
            <a:picLocks noChangeAspect="1"/>
          </p:cNvPicPr>
          <p:nvPr/>
        </p:nvPicPr>
        <p:blipFill>
          <a:blip r:embed="rId6">
            <a:extLst>
              <a:ext uri="{96DAC541-7B7A-43D3-8B79-37D633B846F1}">
                <asvg:svgBlip xmlns:asvg="http://schemas.microsoft.com/office/drawing/2016/SVG/main" r:embed="rId7"/>
              </a:ext>
            </a:extLst>
          </a:blip>
          <a:srcRect l="0" r="0" t="0" b="0"/>
          <a:stretch/>
        </p:blipFill>
        <p:spPr>
          <a:xfrm>
            <a:off x="136595" y="4803153"/>
            <a:ext cx="515221" cy="227303"/>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solidFill>
          <a:srgbClr val="F4F4F4"/>
        </a:solidFill>
      </p:bgPr>
    </p:bg>
    <p:spTree>
      <p:nvGrpSpPr>
        <p:cNvPr id="1" name=""/>
        <p:cNvGrpSpPr/>
        <p:nvPr/>
      </p:nvGrpSpPr>
      <p:grpSpPr>
        <a:xfrm>
          <a:off x="0" y="0"/>
          <a:ext cx="0" cy="0"/>
          <a:chOff x="0" y="0"/>
          <a:chExt cx="0" cy="0"/>
        </a:xfrm>
      </p:grpSpPr>
      <p:pic>
        <p:nvPicPr>
          <p:cNvPr id="3" name="Image 0" descr="https://pitch-assets-ccb95893-de3f-4266-973c-20049231b248.s3.eu-west-1.amazonaws.com/ce637281-c6ee-412a-8537-40b61263e4cb?pitch-bytes=145184&amp;pitch-content-type=image%2Fpng">    </p:cNvPr>
          <p:cNvPicPr>
            <a:picLocks noChangeAspect="1"/>
          </p:cNvPicPr>
          <p:nvPr/>
        </p:nvPicPr>
        <p:blipFill>
          <a:blip r:embed="rId1"/>
          <a:srcRect l="0" r="0" t="0" b="0"/>
          <a:stretch/>
        </p:blipFill>
        <p:spPr>
          <a:xfrm rot="5400000">
            <a:off x="5286375" y="1451967"/>
            <a:ext cx="4526035" cy="2238375"/>
          </a:xfrm>
          <a:prstGeom prst="rect">
            <a:avLst/>
          </a:prstGeom>
          <a:effectLst>
            <a:outerShdw sx="100000" sy="100000" kx="0" ky="0" algn="bl" rotWithShape="0" blurRad="406400" dist="50800" dir="5400000">
              <a:srgbClr val="000000">
                <a:alpha val="40000"/>
              </a:srgbClr>
            </a:outerShdw>
          </a:effectLst>
        </p:spPr>
      </p:pic>
      <p:pic>
        <p:nvPicPr>
          <p:cNvPr id="4" name="Image 1" descr="https://pitch-assets-ccb95893-de3f-4266-973c-20049231b248.s3.eu-west-1.amazonaws.com/9dcd138f-314d-497c-b58c-4d0093229667?pitch-bytes=199318&amp;pitch-content-type=image%2Fpng">    </p:cNvPr>
          <p:cNvPicPr>
            <a:picLocks noChangeAspect="1"/>
          </p:cNvPicPr>
          <p:nvPr/>
        </p:nvPicPr>
        <p:blipFill>
          <a:blip r:embed="rId2"/>
          <a:srcRect l="0" r="11" t="0" b="0"/>
          <a:stretch/>
        </p:blipFill>
        <p:spPr>
          <a:xfrm>
            <a:off x="6536331" y="389848"/>
            <a:ext cx="2028825" cy="4362450"/>
          </a:xfrm>
          <a:prstGeom prst="rect">
            <a:avLst/>
          </a:prstGeom>
        </p:spPr>
      </p:pic>
      <p:sp>
        <p:nvSpPr>
          <p:cNvPr id="5" name="Shape 0"/>
          <p:cNvSpPr/>
          <p:nvPr/>
        </p:nvSpPr>
        <p:spPr>
          <a:xfrm>
            <a:off x="477295" y="433514"/>
            <a:ext cx="642938" cy="0"/>
          </a:xfrm>
          <a:prstGeom prst="line">
            <a:avLst/>
          </a:prstGeom>
          <a:solidFill>
            <a:srgbClr val="684BFF"/>
          </a:solidFill>
          <a:ln w="10583">
            <a:solidFill>
              <a:srgbClr val="684BFF"/>
            </a:solidFill>
            <a:prstDash val="solid"/>
            <a:headEnd type="none"/>
            <a:tailEnd type="none"/>
          </a:ln>
        </p:spPr>
      </p:sp>
      <p:sp>
        <p:nvSpPr>
          <p:cNvPr id="6" name="Text 1"/>
          <p:cNvSpPr/>
          <p:nvPr/>
        </p:nvSpPr>
        <p:spPr>
          <a:xfrm>
            <a:off x="4810125" y="1640999"/>
            <a:ext cx="1857375" cy="1857375"/>
          </a:xfrm>
          <a:prstGeom prst="roundRect">
            <a:avLst>
              <a:gd name="adj" fmla="val 6923"/>
            </a:avLst>
          </a:prstGeom>
          <a:solidFill>
            <a:srgbClr val="000000"/>
          </a:solidFill>
          <a:ln/>
          <a:effectLst>
            <a:outerShdw sx="100000" sy="100000" kx="0" ky="0" algn="bl" rotWithShape="0" blurRad="254000" dist="25400" dir="5400000">
              <a:srgbClr val="000000">
                <a:alpha val="10000"/>
              </a:srgbClr>
            </a:outerShdw>
          </a:effectLst>
        </p:spPr>
        <p:txBody>
          <a:bodyPr wrap="square" lIns="103187" tIns="219273" rIns="103187" bIns="219273" rtlCol="0" anchor="b"/>
          <a:lstStyle/>
          <a:p>
            <a:pPr algn="ctr">
              <a:lnSpc>
                <a:spcPts val="975"/>
              </a:lnSpc>
            </a:pPr>
            <a:endParaRPr lang="en-US" sz="750" dirty="0"/>
          </a:p>
        </p:txBody>
      </p:sp>
      <p:pic>
        <p:nvPicPr>
          <p:cNvPr id="7" name="Image 2" descr="https://external-media.api.pitch.com/provider/icons8/fluent/message-bot.svg">    </p:cNvPr>
          <p:cNvPicPr>
            <a:picLocks noChangeAspect="1"/>
          </p:cNvPicPr>
          <p:nvPr/>
        </p:nvPicPr>
        <p:blipFill>
          <a:blip r:embed="rId3">
            <a:extLst>
              <a:ext uri="{96DAC541-7B7A-43D3-8B79-37D633B846F1}">
                <asvg:svgBlip xmlns:asvg="http://schemas.microsoft.com/office/drawing/2016/SVG/main" r:embed="rId4"/>
              </a:ext>
            </a:extLst>
          </a:blip>
          <a:srcRect l="0" r="0" t="0" b="0"/>
          <a:stretch/>
        </p:blipFill>
        <p:spPr>
          <a:xfrm>
            <a:off x="315484" y="57829"/>
            <a:ext cx="972845" cy="972845"/>
          </a:xfrm>
          <a:prstGeom prst="rect">
            <a:avLst/>
          </a:prstGeom>
        </p:spPr>
      </p:pic>
      <p:pic>
        <p:nvPicPr>
          <p:cNvPr id="8" name="Image 3" descr="https://external-media.api.pitch.com/provider/icons8/fluent/chatbot--v2.svg">    </p:cNvPr>
          <p:cNvPicPr>
            <a:picLocks noChangeAspect="1"/>
          </p:cNvPicPr>
          <p:nvPr/>
        </p:nvPicPr>
        <p:blipFill>
          <a:blip r:embed="rId5">
            <a:extLst>
              <a:ext uri="{96DAC541-7B7A-43D3-8B79-37D633B846F1}">
                <asvg:svgBlip xmlns:asvg="http://schemas.microsoft.com/office/drawing/2016/SVG/main" r:embed="rId6"/>
              </a:ext>
            </a:extLst>
          </a:blip>
          <a:srcRect l="0" r="0" t="0" b="0"/>
          <a:stretch/>
        </p:blipFill>
        <p:spPr>
          <a:xfrm>
            <a:off x="4810125" y="1638881"/>
            <a:ext cx="1859493" cy="1859493"/>
          </a:xfrm>
          <a:prstGeom prst="rect">
            <a:avLst/>
          </a:prstGeom>
        </p:spPr>
      </p:pic>
      <p:pic>
        <p:nvPicPr>
          <p:cNvPr id="9" name="Image 4" descr="https://pitch-assets-ccb95893-de3f-4266-973c-20049231b248.s3.eu-west-1.amazonaws.com/82410664-3685-418b-84f8-beb6b2796827?pitch-bytes=27303&amp;pitch-content-type=image%2Fpng">    </p:cNvPr>
          <p:cNvPicPr>
            <a:picLocks noChangeAspect="1"/>
          </p:cNvPicPr>
          <p:nvPr/>
        </p:nvPicPr>
        <p:blipFill>
          <a:blip r:embed="rId7"/>
          <a:srcRect l="2809" r="2809" t="561" b="561"/>
          <a:stretch/>
        </p:blipFill>
        <p:spPr>
          <a:xfrm>
            <a:off x="6594639" y="476250"/>
            <a:ext cx="1906896" cy="4187548"/>
          </a:xfrm>
          <a:prstGeom prst="rect">
            <a:avLst/>
          </a:prstGeom>
        </p:spPr>
      </p:pic>
      <p:sp>
        <p:nvSpPr>
          <p:cNvPr id="10" name="Text 2"/>
          <p:cNvSpPr/>
          <p:nvPr/>
        </p:nvSpPr>
        <p:spPr>
          <a:xfrm>
            <a:off x="1317693" y="170814"/>
            <a:ext cx="5110877" cy="857250"/>
          </a:xfrm>
          <a:prstGeom prst="rect">
            <a:avLst/>
          </a:prstGeom>
          <a:noFill/>
          <a:ln/>
        </p:spPr>
        <p:txBody>
          <a:bodyPr wrap="square" lIns="0" tIns="0" rIns="0" bIns="0" rtlCol="0" anchor="t"/>
          <a:lstStyle/>
          <a:p>
            <a:pPr algn="l">
              <a:lnSpc>
                <a:spcPts val="3375"/>
              </a:lnSpc>
            </a:pPr>
            <a:r>
              <a:rPr lang="en-US" sz="2800" b="1" spc="-36" kern="0" dirty="0">
                <a:solidFill>
                  <a:srgbClr val="000000"/>
                </a:solidFill>
                <a:latin typeface="DM Sans" pitchFamily="34" charset="0"/>
                <a:ea typeface="DM Sans" pitchFamily="34" charset="-122"/>
                <a:cs typeface="DM Sans" pitchFamily="34" charset="-120"/>
              </a:rPr>
              <a:t>Solution 1 : AI-powered ChatBot</a:t>
            </a:r>
            <a:endParaRPr lang="en-US" sz="2813" dirty="0"/>
          </a:p>
        </p:txBody>
      </p:sp>
      <p:sp>
        <p:nvSpPr>
          <p:cNvPr id="11" name="Text 3"/>
          <p:cNvSpPr/>
          <p:nvPr/>
        </p:nvSpPr>
        <p:spPr>
          <a:xfrm>
            <a:off x="2387847" y="1147859"/>
            <a:ext cx="2662297" cy="495300"/>
          </a:xfrm>
          <a:prstGeom prst="rect">
            <a:avLst/>
          </a:prstGeom>
          <a:noFill/>
          <a:ln/>
        </p:spPr>
        <p:txBody>
          <a:bodyPr wrap="square" lIns="0" tIns="0" rIns="0" bIns="0" rtlCol="0" anchor="t"/>
          <a:lstStyle/>
          <a:p>
            <a:pPr algn="l">
              <a:lnSpc>
                <a:spcPts val="1950"/>
              </a:lnSpc>
            </a:pPr>
            <a:r>
              <a:rPr lang="en-US" sz="1500" b="1" spc="-24" kern="0" dirty="0">
                <a:solidFill>
                  <a:srgbClr val="000000"/>
                </a:solidFill>
                <a:latin typeface="DM Sans" pitchFamily="34" charset="0"/>
                <a:ea typeface="DM Sans" pitchFamily="34" charset="-122"/>
                <a:cs typeface="DM Sans" pitchFamily="34" charset="-120"/>
              </a:rPr>
              <a:t>Inconsistent Customer Support</a:t>
            </a:r>
            <a:endParaRPr lang="en-US" sz="1500" dirty="0"/>
          </a:p>
        </p:txBody>
      </p:sp>
      <p:sp>
        <p:nvSpPr>
          <p:cNvPr id="12" name="Text 4"/>
          <p:cNvSpPr/>
          <p:nvPr/>
        </p:nvSpPr>
        <p:spPr>
          <a:xfrm>
            <a:off x="2387847" y="1640857"/>
            <a:ext cx="2184142" cy="1485900"/>
          </a:xfrm>
          <a:prstGeom prst="rect">
            <a:avLst/>
          </a:prstGeom>
          <a:noFill/>
          <a:ln/>
        </p:spPr>
        <p:txBody>
          <a:bodyPr wrap="square" lIns="0" tIns="0" rIns="0" bIns="0" rtlCol="0" anchor="t"/>
          <a:lstStyle/>
          <a:p>
            <a:pPr algn="l">
              <a:lnSpc>
                <a:spcPts val="1950"/>
              </a:lnSpc>
            </a:pPr>
            <a:r>
              <a:rPr lang="en-US" sz="1500" b="0" spc="-24" kern="0" dirty="0">
                <a:solidFill>
                  <a:srgbClr val="000000"/>
                </a:solidFill>
                <a:latin typeface="DM Sans" pitchFamily="34" charset="0"/>
                <a:ea typeface="DM Sans" pitchFamily="34" charset="-122"/>
                <a:cs typeface="DM Sans" pitchFamily="34" charset="-120"/>
              </a:rPr>
              <a:t>It will provide immediate assistance and intelligent</a:t>
            </a:r>
            <a:endParaRPr lang="en-US" sz="1500" dirty="0"/>
          </a:p>
          <a:p>
            <a:pPr algn="l">
              <a:lnSpc>
                <a:spcPts val="1950"/>
              </a:lnSpc>
            </a:pPr>
            <a:r>
              <a:rPr lang="en-US" sz="1500" b="0" spc="-24" kern="0" dirty="0">
                <a:solidFill>
                  <a:srgbClr val="000000"/>
                </a:solidFill>
                <a:latin typeface="DM Sans" pitchFamily="34" charset="0"/>
                <a:ea typeface="DM Sans" pitchFamily="34" charset="-122"/>
                <a:cs typeface="DM Sans" pitchFamily="34" charset="-120"/>
              </a:rPr>
              <a:t>solutions tailored to user</a:t>
            </a:r>
            <a:endParaRPr lang="en-US" sz="1500" dirty="0"/>
          </a:p>
          <a:p>
            <a:pPr algn="l">
              <a:lnSpc>
                <a:spcPts val="1950"/>
              </a:lnSpc>
            </a:pPr>
            <a:r>
              <a:rPr lang="en-US" sz="1500" b="0" spc="-24" kern="0" dirty="0">
                <a:solidFill>
                  <a:srgbClr val="000000"/>
                </a:solidFill>
                <a:latin typeface="DM Sans" pitchFamily="34" charset="0"/>
                <a:ea typeface="DM Sans" pitchFamily="34" charset="-122"/>
                <a:cs typeface="DM Sans" pitchFamily="34" charset="-120"/>
              </a:rPr>
              <a:t>needs, ensuring enhanced</a:t>
            </a:r>
            <a:endParaRPr lang="en-US" sz="1500" dirty="0"/>
          </a:p>
          <a:p>
            <a:pPr algn="l">
              <a:lnSpc>
                <a:spcPts val="1950"/>
              </a:lnSpc>
            </a:pPr>
            <a:r>
              <a:rPr lang="en-US" sz="1500" b="0" spc="-24" kern="0" dirty="0">
                <a:solidFill>
                  <a:srgbClr val="000000"/>
                </a:solidFill>
                <a:latin typeface="DM Sans" pitchFamily="34" charset="0"/>
                <a:ea typeface="DM Sans" pitchFamily="34" charset="-122"/>
                <a:cs typeface="DM Sans" pitchFamily="34" charset="-120"/>
              </a:rPr>
              <a:t>customer satisfaction.</a:t>
            </a:r>
            <a:endParaRPr lang="en-US" sz="1500" dirty="0"/>
          </a:p>
        </p:txBody>
      </p:sp>
      <p:sp>
        <p:nvSpPr>
          <p:cNvPr id="13" name="Text 5"/>
          <p:cNvSpPr/>
          <p:nvPr/>
        </p:nvSpPr>
        <p:spPr>
          <a:xfrm>
            <a:off x="1007249" y="1147859"/>
            <a:ext cx="912495" cy="247650"/>
          </a:xfrm>
          <a:prstGeom prst="rect">
            <a:avLst/>
          </a:prstGeom>
          <a:noFill/>
          <a:ln/>
        </p:spPr>
        <p:txBody>
          <a:bodyPr wrap="none" lIns="0" tIns="0" rIns="0" bIns="0" rtlCol="0" anchor="t">
            <a:spAutoFit/>
          </a:bodyPr>
          <a:lstStyle/>
          <a:p>
            <a:pPr algn="l">
              <a:lnSpc>
                <a:spcPts val="1950"/>
              </a:lnSpc>
            </a:pPr>
            <a:r>
              <a:rPr lang="en-US" sz="1500" b="1" spc="-24" kern="0" dirty="0">
                <a:solidFill>
                  <a:srgbClr val="000000"/>
                </a:solidFill>
                <a:latin typeface="DM Sans" pitchFamily="34" charset="0"/>
                <a:ea typeface="DM Sans" pitchFamily="34" charset="-122"/>
                <a:cs typeface="DM Sans" pitchFamily="34" charset="-120"/>
              </a:rPr>
              <a:t>PROBLEM:</a:t>
            </a:r>
            <a:endParaRPr lang="en-US" sz="1500" dirty="0"/>
          </a:p>
        </p:txBody>
      </p:sp>
      <p:sp>
        <p:nvSpPr>
          <p:cNvPr id="14" name="Text 6"/>
          <p:cNvSpPr/>
          <p:nvPr/>
        </p:nvSpPr>
        <p:spPr>
          <a:xfrm>
            <a:off x="1007249" y="3715262"/>
            <a:ext cx="1044952" cy="247650"/>
          </a:xfrm>
          <a:prstGeom prst="rect">
            <a:avLst/>
          </a:prstGeom>
          <a:noFill/>
          <a:ln/>
        </p:spPr>
        <p:txBody>
          <a:bodyPr wrap="square" lIns="0" tIns="0" rIns="0" bIns="0" rtlCol="0" anchor="t"/>
          <a:lstStyle/>
          <a:p>
            <a:pPr algn="l">
              <a:lnSpc>
                <a:spcPts val="1950"/>
              </a:lnSpc>
            </a:pPr>
            <a:r>
              <a:rPr lang="en-US" sz="1500" b="1" spc="-24" kern="0" dirty="0">
                <a:solidFill>
                  <a:srgbClr val="000000"/>
                </a:solidFill>
                <a:latin typeface="DM Sans" pitchFamily="34" charset="0"/>
                <a:ea typeface="DM Sans" pitchFamily="34" charset="-122"/>
                <a:cs typeface="DM Sans" pitchFamily="34" charset="-120"/>
              </a:rPr>
              <a:t>SOLUTION:</a:t>
            </a:r>
            <a:endParaRPr lang="en-US" sz="1500" dirty="0"/>
          </a:p>
        </p:txBody>
      </p:sp>
      <p:sp>
        <p:nvSpPr>
          <p:cNvPr id="15" name="Text 7"/>
          <p:cNvSpPr/>
          <p:nvPr/>
        </p:nvSpPr>
        <p:spPr>
          <a:xfrm>
            <a:off x="1007249" y="3258590"/>
            <a:ext cx="912495" cy="247650"/>
          </a:xfrm>
          <a:prstGeom prst="rect">
            <a:avLst/>
          </a:prstGeom>
          <a:noFill/>
          <a:ln/>
        </p:spPr>
        <p:txBody>
          <a:bodyPr wrap="none" lIns="0" tIns="0" rIns="0" bIns="0" rtlCol="0" anchor="t">
            <a:spAutoFit/>
          </a:bodyPr>
          <a:lstStyle/>
          <a:p>
            <a:pPr algn="l">
              <a:lnSpc>
                <a:spcPts val="1950"/>
              </a:lnSpc>
            </a:pPr>
            <a:r>
              <a:rPr lang="en-US" sz="1500" b="1" spc="-24" kern="0" dirty="0">
                <a:solidFill>
                  <a:srgbClr val="000000"/>
                </a:solidFill>
                <a:latin typeface="DM Sans" pitchFamily="34" charset="0"/>
                <a:ea typeface="DM Sans" pitchFamily="34" charset="-122"/>
                <a:cs typeface="DM Sans" pitchFamily="34" charset="-120"/>
              </a:rPr>
              <a:t>PROBLEM:</a:t>
            </a:r>
            <a:endParaRPr lang="en-US" sz="1500" dirty="0"/>
          </a:p>
        </p:txBody>
      </p:sp>
      <p:sp>
        <p:nvSpPr>
          <p:cNvPr id="16" name="Text 8"/>
          <p:cNvSpPr/>
          <p:nvPr/>
        </p:nvSpPr>
        <p:spPr>
          <a:xfrm>
            <a:off x="1007249" y="1637228"/>
            <a:ext cx="1044952" cy="247650"/>
          </a:xfrm>
          <a:prstGeom prst="rect">
            <a:avLst/>
          </a:prstGeom>
          <a:noFill/>
          <a:ln/>
        </p:spPr>
        <p:txBody>
          <a:bodyPr wrap="square" lIns="0" tIns="0" rIns="0" bIns="0" rtlCol="0" anchor="t"/>
          <a:lstStyle/>
          <a:p>
            <a:pPr algn="l">
              <a:lnSpc>
                <a:spcPts val="1950"/>
              </a:lnSpc>
            </a:pPr>
            <a:r>
              <a:rPr lang="en-US" sz="1500" b="1" spc="-24" kern="0" dirty="0">
                <a:solidFill>
                  <a:srgbClr val="000000"/>
                </a:solidFill>
                <a:latin typeface="DM Sans" pitchFamily="34" charset="0"/>
                <a:ea typeface="DM Sans" pitchFamily="34" charset="-122"/>
                <a:cs typeface="DM Sans" pitchFamily="34" charset="-120"/>
              </a:rPr>
              <a:t>SOLUTION:</a:t>
            </a:r>
            <a:endParaRPr lang="en-US" sz="1500" dirty="0"/>
          </a:p>
        </p:txBody>
      </p:sp>
      <p:sp>
        <p:nvSpPr>
          <p:cNvPr id="17" name="Text 9"/>
          <p:cNvSpPr/>
          <p:nvPr/>
        </p:nvSpPr>
        <p:spPr>
          <a:xfrm>
            <a:off x="2383349" y="3261637"/>
            <a:ext cx="2353985" cy="445770"/>
          </a:xfrm>
          <a:prstGeom prst="rect">
            <a:avLst/>
          </a:prstGeom>
          <a:noFill/>
          <a:ln/>
        </p:spPr>
        <p:txBody>
          <a:bodyPr wrap="square" lIns="0" tIns="0" rIns="0" bIns="0" rtlCol="0" anchor="t"/>
          <a:lstStyle/>
          <a:p>
            <a:pPr algn="l">
              <a:lnSpc>
                <a:spcPts val="1755"/>
              </a:lnSpc>
            </a:pPr>
            <a:r>
              <a:rPr lang="en-US" sz="1400" b="1" spc="-24" kern="0" dirty="0">
                <a:solidFill>
                  <a:srgbClr val="000000"/>
                </a:solidFill>
                <a:latin typeface="DM Sans" pitchFamily="34" charset="0"/>
                <a:ea typeface="DM Sans" pitchFamily="34" charset="-122"/>
                <a:cs typeface="DM Sans" pitchFamily="34" charset="-120"/>
              </a:rPr>
              <a:t>Complex Terms and Condition</a:t>
            </a:r>
            <a:endParaRPr lang="en-US" sz="1350" dirty="0"/>
          </a:p>
        </p:txBody>
      </p:sp>
      <p:sp>
        <p:nvSpPr>
          <p:cNvPr id="18" name="Text 10"/>
          <p:cNvSpPr/>
          <p:nvPr/>
        </p:nvSpPr>
        <p:spPr>
          <a:xfrm>
            <a:off x="2383349" y="3715708"/>
            <a:ext cx="2188607" cy="891540"/>
          </a:xfrm>
          <a:prstGeom prst="rect">
            <a:avLst/>
          </a:prstGeom>
          <a:noFill/>
          <a:ln/>
        </p:spPr>
        <p:txBody>
          <a:bodyPr wrap="square" lIns="0" tIns="0" rIns="0" bIns="0" rtlCol="0" anchor="t"/>
          <a:lstStyle/>
          <a:p>
            <a:pPr algn="l">
              <a:lnSpc>
                <a:spcPts val="1755"/>
              </a:lnSpc>
            </a:pPr>
            <a:r>
              <a:rPr lang="en-US" sz="1400" b="0" spc="-24" kern="0" dirty="0">
                <a:solidFill>
                  <a:srgbClr val="000000"/>
                </a:solidFill>
                <a:latin typeface="DM Sans" pitchFamily="34" charset="0"/>
                <a:ea typeface="DM Sans" pitchFamily="34" charset="-122"/>
                <a:cs typeface="DM Sans" pitchFamily="34" charset="-120"/>
              </a:rPr>
              <a:t>Integrating Chatbot will clear the doubts of customer and make the process easier.</a:t>
            </a:r>
            <a:endParaRPr lang="en-US" sz="1350" dirty="0"/>
          </a:p>
        </p:txBody>
      </p:sp>
      <p:pic>
        <p:nvPicPr>
          <p:cNvPr id="19" name="Image 5" descr="https://pitch-assets-ccb95893-de3f-4266-973c-20049231b248.s3.eu-west-1.amazonaws.com/try-pitch-pdf-export-logo.svg">
            <a:hlinkClick r:id="rId10" tooltip=""/>
          </p:cNvPr>
          <p:cNvPicPr>
            <a:picLocks noChangeAspect="1"/>
          </p:cNvPicPr>
          <p:nvPr/>
        </p:nvPicPr>
        <p:blipFill>
          <a:blip r:embed="rId8">
            <a:extLst>
              <a:ext uri="{96DAC541-7B7A-43D3-8B79-37D633B846F1}">
                <asvg:svgBlip xmlns:asvg="http://schemas.microsoft.com/office/drawing/2016/SVG/main" r:embed="rId9"/>
              </a:ext>
            </a:extLst>
          </a:blip>
          <a:srcRect l="0" r="0" t="0" b="0"/>
          <a:stretch/>
        </p:blipFill>
        <p:spPr>
          <a:xfrm>
            <a:off x="136595" y="4803153"/>
            <a:ext cx="515221" cy="227303"/>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solidFill>
          <a:srgbClr val="F4F4F4"/>
        </a:solidFill>
      </p:bgPr>
    </p:bg>
    <p:spTree>
      <p:nvGrpSpPr>
        <p:cNvPr id="1" name=""/>
        <p:cNvGrpSpPr/>
        <p:nvPr/>
      </p:nvGrpSpPr>
      <p:grpSpPr>
        <a:xfrm>
          <a:off x="0" y="0"/>
          <a:ext cx="0" cy="0"/>
          <a:chOff x="0" y="0"/>
          <a:chExt cx="0" cy="0"/>
        </a:xfrm>
      </p:grpSpPr>
      <p:pic>
        <p:nvPicPr>
          <p:cNvPr id="3" name="Image 0" descr="https://pitch-assets-ccb95893-de3f-4266-973c-20049231b248.s3.eu-west-1.amazonaws.com/ce637281-c6ee-412a-8537-40b61263e4cb?pitch-bytes=145184&amp;pitch-content-type=image%2Fpng">    </p:cNvPr>
          <p:cNvPicPr>
            <a:picLocks noChangeAspect="1"/>
          </p:cNvPicPr>
          <p:nvPr/>
        </p:nvPicPr>
        <p:blipFill>
          <a:blip r:embed="rId1"/>
          <a:srcRect l="0" r="0" t="0" b="0"/>
          <a:stretch/>
        </p:blipFill>
        <p:spPr>
          <a:xfrm rot="5400000">
            <a:off x="904090" y="1865512"/>
            <a:ext cx="3972633" cy="1964687"/>
          </a:xfrm>
          <a:prstGeom prst="rect">
            <a:avLst/>
          </a:prstGeom>
          <a:effectLst>
            <a:outerShdw sx="100000" sy="100000" kx="0" ky="0" algn="bl" rotWithShape="0" blurRad="406400" dist="50800" dir="5400000">
              <a:srgbClr val="000000">
                <a:alpha val="40000"/>
              </a:srgbClr>
            </a:outerShdw>
          </a:effectLst>
        </p:spPr>
      </p:pic>
      <p:pic>
        <p:nvPicPr>
          <p:cNvPr id="4" name="Image 1" descr="https://pitch-assets-ccb95893-de3f-4266-973c-20049231b248.s3.eu-west-1.amazonaws.com/f847439c-50bc-4efc-900d-bc00c2dccdfb?pitch-bytes=143809&amp;pitch-content-type=image%2Fpng">    </p:cNvPr>
          <p:cNvPicPr>
            <a:picLocks noChangeAspect="1"/>
          </p:cNvPicPr>
          <p:nvPr/>
        </p:nvPicPr>
        <p:blipFill>
          <a:blip r:embed="rId2"/>
          <a:srcRect l="0" r="11" t="0" b="0"/>
          <a:stretch/>
        </p:blipFill>
        <p:spPr>
          <a:xfrm>
            <a:off x="2014189" y="945034"/>
            <a:ext cx="1770627" cy="3807264"/>
          </a:xfrm>
          <a:prstGeom prst="rect">
            <a:avLst/>
          </a:prstGeom>
        </p:spPr>
      </p:pic>
      <p:pic>
        <p:nvPicPr>
          <p:cNvPr id="5" name="Image 2" descr="https://pitch-assets-ccb95893-de3f-4266-973c-20049231b248.s3.eu-west-1.amazonaws.com/ce637281-c6ee-412a-8537-40b61263e4cb?pitch-bytes=145184&amp;pitch-content-type=image%2Fpng">    </p:cNvPr>
          <p:cNvPicPr>
            <a:picLocks noChangeAspect="1"/>
          </p:cNvPicPr>
          <p:nvPr/>
        </p:nvPicPr>
        <p:blipFill>
          <a:blip r:embed="rId3"/>
          <a:srcRect l="0" r="0" t="0" b="0"/>
          <a:stretch/>
        </p:blipFill>
        <p:spPr>
          <a:xfrm rot="5400000">
            <a:off x="4001059" y="1865773"/>
            <a:ext cx="3972284" cy="1964514"/>
          </a:xfrm>
          <a:prstGeom prst="rect">
            <a:avLst/>
          </a:prstGeom>
          <a:effectLst>
            <a:outerShdw sx="100000" sy="100000" kx="0" ky="0" algn="bl" rotWithShape="0" blurRad="406400" dist="50800" dir="5400000">
              <a:srgbClr val="000000">
                <a:alpha val="40000"/>
              </a:srgbClr>
            </a:outerShdw>
          </a:effectLst>
        </p:spPr>
      </p:pic>
      <p:pic>
        <p:nvPicPr>
          <p:cNvPr id="6" name="Image 3" descr="https://pitch-assets-ccb95893-de3f-4266-973c-20049231b248.s3.eu-west-1.amazonaws.com/2b804ee8-e535-4d36-ba20-488459b85383?pitch-bytes=137044&amp;pitch-content-type=image%2Fpng">    </p:cNvPr>
          <p:cNvPicPr>
            <a:picLocks noChangeAspect="1"/>
          </p:cNvPicPr>
          <p:nvPr/>
        </p:nvPicPr>
        <p:blipFill>
          <a:blip r:embed="rId4"/>
          <a:srcRect l="5" r="5" t="0" b="0"/>
          <a:stretch/>
        </p:blipFill>
        <p:spPr>
          <a:xfrm>
            <a:off x="5106693" y="945034"/>
            <a:ext cx="1770627" cy="3807264"/>
          </a:xfrm>
          <a:prstGeom prst="rect">
            <a:avLst/>
          </a:prstGeom>
        </p:spPr>
      </p:pic>
      <p:sp>
        <p:nvSpPr>
          <p:cNvPr id="7" name="Text 0"/>
          <p:cNvSpPr/>
          <p:nvPr/>
        </p:nvSpPr>
        <p:spPr>
          <a:xfrm>
            <a:off x="684329" y="2060434"/>
            <a:ext cx="1326014" cy="1416976"/>
          </a:xfrm>
          <a:prstGeom prst="roundRect">
            <a:avLst>
              <a:gd name="adj" fmla="val 9697"/>
            </a:avLst>
          </a:prstGeom>
          <a:solidFill>
            <a:srgbClr val="684BFF"/>
          </a:solidFill>
          <a:ln/>
          <a:effectLst>
            <a:outerShdw sx="100000" sy="100000" kx="0" ky="0" algn="bl" rotWithShape="0" blurRad="254000" dist="25400" dir="5400000">
              <a:srgbClr val="000000">
                <a:alpha val="20000"/>
              </a:srgbClr>
            </a:outerShdw>
          </a:effectLst>
        </p:spPr>
        <p:txBody>
          <a:bodyPr wrap="square" lIns="73667" tIns="167282" rIns="73667" bIns="167282" rtlCol="0" anchor="b"/>
          <a:lstStyle/>
          <a:p>
            <a:pPr algn="ctr">
              <a:lnSpc>
                <a:spcPts val="1560"/>
              </a:lnSpc>
            </a:pPr>
            <a:endParaRPr lang="en-US" sz="1200" dirty="0"/>
          </a:p>
        </p:txBody>
      </p:sp>
      <p:sp>
        <p:nvSpPr>
          <p:cNvPr id="8" name="Text 1"/>
          <p:cNvSpPr/>
          <p:nvPr/>
        </p:nvSpPr>
        <p:spPr>
          <a:xfrm>
            <a:off x="476250" y="361200"/>
            <a:ext cx="6964741" cy="428625"/>
          </a:xfrm>
          <a:prstGeom prst="rect">
            <a:avLst/>
          </a:prstGeom>
          <a:noFill/>
          <a:ln/>
        </p:spPr>
        <p:txBody>
          <a:bodyPr wrap="none" lIns="0" tIns="0" rIns="0" bIns="0" rtlCol="0" anchor="t">
            <a:spAutoFit/>
          </a:bodyPr>
          <a:lstStyle/>
          <a:p>
            <a:pPr algn="l">
              <a:lnSpc>
                <a:spcPts val="3375"/>
              </a:lnSpc>
            </a:pPr>
            <a:r>
              <a:rPr lang="en-US" sz="2800" b="1" spc="-36" kern="0" dirty="0">
                <a:solidFill>
                  <a:srgbClr val="000000"/>
                </a:solidFill>
                <a:latin typeface="DM Sans" pitchFamily="34" charset="0"/>
                <a:ea typeface="DM Sans" pitchFamily="34" charset="-122"/>
                <a:cs typeface="DM Sans" pitchFamily="34" charset="-120"/>
              </a:rPr>
              <a:t>Solution 2: Data Encryption and Protection</a:t>
            </a:r>
            <a:endParaRPr lang="en-US" sz="2813" dirty="0"/>
          </a:p>
        </p:txBody>
      </p:sp>
      <p:pic>
        <p:nvPicPr>
          <p:cNvPr id="9" name="Image 4" descr="https://pitch-assets-ccb95893-de3f-4266-973c-20049231b248.s3.eu-west-1.amazonaws.com/7ea0159b-fd15-4552-8b15-b38eb99ff47d?pitch-bytes=111156&amp;pitch-content-type=image%2Fpng">    </p:cNvPr>
          <p:cNvPicPr>
            <a:picLocks noChangeAspect="1"/>
          </p:cNvPicPr>
          <p:nvPr/>
        </p:nvPicPr>
        <p:blipFill>
          <a:blip r:embed="rId5"/>
          <a:srcRect l="2214" r="2214" t="0" b="0"/>
          <a:stretch/>
        </p:blipFill>
        <p:spPr>
          <a:xfrm>
            <a:off x="775439" y="2174655"/>
            <a:ext cx="1146309" cy="1195695"/>
          </a:xfrm>
          <a:prstGeom prst="rect">
            <a:avLst/>
          </a:prstGeom>
        </p:spPr>
      </p:pic>
      <p:pic>
        <p:nvPicPr>
          <p:cNvPr id="10" name="Image 5" descr="https://pitch-assets-ccb95893-de3f-4266-973c-20049231b248.s3.eu-west-1.amazonaws.com/a1d5fe39-d6de-43b3-9036-0985440d3f95?pitch-bytes=39428&amp;pitch-content-type=image%2Fpng">    </p:cNvPr>
          <p:cNvPicPr>
            <a:picLocks noChangeAspect="1"/>
          </p:cNvPicPr>
          <p:nvPr/>
        </p:nvPicPr>
        <p:blipFill>
          <a:blip r:embed="rId6"/>
          <a:srcRect l="3961" r="3961" t="3893" b="3893"/>
          <a:stretch/>
        </p:blipFill>
        <p:spPr>
          <a:xfrm>
            <a:off x="2014189" y="945034"/>
            <a:ext cx="1770627" cy="3807263"/>
          </a:xfrm>
          <a:prstGeom prst="rect">
            <a:avLst/>
          </a:prstGeom>
        </p:spPr>
      </p:pic>
      <p:pic>
        <p:nvPicPr>
          <p:cNvPr id="11" name="Image 6" descr="https://pitch-assets-ccb95893-de3f-4266-973c-20049231b248.s3.eu-west-1.amazonaws.com/aafd3025-38e4-4d73-914e-231f388ad385?pitch-bytes=135139&amp;pitch-content-type=image%2Fpng">    </p:cNvPr>
          <p:cNvPicPr>
            <a:picLocks noChangeAspect="1"/>
          </p:cNvPicPr>
          <p:nvPr/>
        </p:nvPicPr>
        <p:blipFill>
          <a:blip r:embed="rId7"/>
          <a:srcRect l="7517" r="8450" t="5806" b="2515"/>
          <a:stretch/>
        </p:blipFill>
        <p:spPr>
          <a:xfrm>
            <a:off x="5105512" y="945034"/>
            <a:ext cx="1760681" cy="3807263"/>
          </a:xfrm>
          <a:prstGeom prst="rect">
            <a:avLst/>
          </a:prstGeom>
          <a:effectLst>
            <a:outerShdw sx="100000" sy="100000" kx="0" ky="0" algn="bl" rotWithShape="0" blurRad="406400" dist="50800" dir="5400000">
              <a:srgbClr val="000000">
                <a:alpha val="97000"/>
              </a:srgbClr>
            </a:outerShdw>
          </a:effectLst>
        </p:spPr>
      </p:pic>
      <p:pic>
        <p:nvPicPr>
          <p:cNvPr id="12" name="Image 7" descr="https://imgproxy.services.pitch.com/_/format:png/skp:png/plain/pitch-assets-app-f315888a-a107-4075-bcf2-5c74631b8ebe/stickers/make-your-point/arrow_90deg_round.apng">    </p:cNvPr>
          <p:cNvPicPr>
            <a:picLocks noChangeAspect="1"/>
          </p:cNvPicPr>
          <p:nvPr/>
        </p:nvPicPr>
        <p:blipFill>
          <a:blip r:embed="rId8"/>
          <a:stretch>
            <a:fillRect/>
          </a:stretch>
        </p:blipFill>
        <p:spPr>
          <a:xfrm rot="2400000">
            <a:off x="1870752" y="1920881"/>
            <a:ext cx="385600" cy="414610"/>
          </a:xfrm>
          <a:prstGeom prst="rect">
            <a:avLst/>
          </a:prstGeom>
        </p:spPr>
      </p:pic>
      <p:sp>
        <p:nvSpPr>
          <p:cNvPr id="13" name="Text 2"/>
          <p:cNvSpPr/>
          <p:nvPr/>
        </p:nvSpPr>
        <p:spPr>
          <a:xfrm>
            <a:off x="106226" y="3618633"/>
            <a:ext cx="1716405" cy="1213485"/>
          </a:xfrm>
          <a:prstGeom prst="rect">
            <a:avLst/>
          </a:prstGeom>
          <a:noFill/>
          <a:ln/>
        </p:spPr>
        <p:txBody>
          <a:bodyPr wrap="square" lIns="0" tIns="0" rIns="0" bIns="0" rtlCol="0" anchor="t"/>
          <a:lstStyle/>
          <a:p>
            <a:pPr algn="l">
              <a:lnSpc>
                <a:spcPts val="1365"/>
              </a:lnSpc>
            </a:pPr>
            <a:r>
              <a:rPr lang="en-US" sz="1100" b="1" spc="-24" kern="0" dirty="0">
                <a:solidFill>
                  <a:srgbClr val="000000"/>
                </a:solidFill>
                <a:latin typeface="DM Sans" pitchFamily="34" charset="0"/>
                <a:ea typeface="DM Sans" pitchFamily="34" charset="-122"/>
                <a:cs typeface="DM Sans" pitchFamily="34" charset="-120"/>
              </a:rPr>
              <a:t>By implementing these data encryption and protection measures, loan assist apps can build trust with users and ensure the security of their financial information.</a:t>
            </a:r>
            <a:endParaRPr lang="en-US" sz="1050" dirty="0"/>
          </a:p>
        </p:txBody>
      </p:sp>
      <p:sp>
        <p:nvSpPr>
          <p:cNvPr id="14" name="Text 3"/>
          <p:cNvSpPr/>
          <p:nvPr/>
        </p:nvSpPr>
        <p:spPr>
          <a:xfrm>
            <a:off x="7114770" y="476250"/>
            <a:ext cx="1843445" cy="3368040"/>
          </a:xfrm>
          <a:prstGeom prst="rect">
            <a:avLst/>
          </a:prstGeom>
          <a:noFill/>
          <a:ln/>
        </p:spPr>
        <p:txBody>
          <a:bodyPr wrap="square" lIns="0" tIns="0" rIns="0" bIns="0" rtlCol="0" anchor="t"/>
          <a:lstStyle/>
          <a:p>
            <a:pPr algn="l">
              <a:lnSpc>
                <a:spcPts val="1560"/>
              </a:lnSpc>
            </a:pPr>
            <a:endParaRPr lang="en-US" sz="1200" dirty="0"/>
          </a:p>
          <a:p>
            <a:pPr algn="l">
              <a:lnSpc>
                <a:spcPts val="1560"/>
              </a:lnSpc>
            </a:pPr>
            <a:endParaRPr lang="en-US" sz="1200" dirty="0"/>
          </a:p>
          <a:p>
            <a:pPr algn="l">
              <a:lnSpc>
                <a:spcPts val="1560"/>
              </a:lnSpc>
            </a:pPr>
            <a:r>
              <a:rPr lang="en-US" sz="1200" b="1" spc="-24" kern="0" dirty="0">
                <a:solidFill>
                  <a:srgbClr val="000000"/>
                </a:solidFill>
                <a:latin typeface="DM Sans" pitchFamily="34" charset="0"/>
                <a:ea typeface="DM Sans" pitchFamily="34" charset="-122"/>
                <a:cs typeface="DM Sans" pitchFamily="34" charset="-120"/>
              </a:rPr>
              <a:t>By implementing these opt-in and opt-out features, loan apps can ensure they are using user information responsibly and avoid unwanted communication, fostering a positive user experience. It will solve the problem of spam calls and misuse of information.</a:t>
            </a:r>
            <a:endParaRPr lang="en-US" sz="1200" dirty="0"/>
          </a:p>
          <a:p>
            <a:pPr algn="l">
              <a:lnSpc>
                <a:spcPts val="1560"/>
              </a:lnSpc>
            </a:pPr>
            <a:endParaRPr lang="en-US" sz="1200" dirty="0"/>
          </a:p>
          <a:p>
            <a:pPr algn="l">
              <a:lnSpc>
                <a:spcPts val="1560"/>
              </a:lnSpc>
            </a:pPr>
            <a:endParaRPr lang="en-US" sz="1200" dirty="0"/>
          </a:p>
        </p:txBody>
      </p:sp>
      <p:pic>
        <p:nvPicPr>
          <p:cNvPr id="15" name="Image 8" descr="https://imgproxy.services.pitch.com/_/format:png/skp:png/plain/pitch-assets-app-f315888a-a107-4075-bcf2-5c74631b8ebe/stickers/mark-it-up/arrow.png">    </p:cNvPr>
          <p:cNvPicPr>
            <a:picLocks noChangeAspect="1"/>
          </p:cNvPicPr>
          <p:nvPr/>
        </p:nvPicPr>
        <p:blipFill>
          <a:blip r:embed="rId9"/>
          <a:stretch>
            <a:fillRect/>
          </a:stretch>
        </p:blipFill>
        <p:spPr>
          <a:xfrm rot="19800000">
            <a:off x="6733973" y="3717781"/>
            <a:ext cx="1120369" cy="560184"/>
          </a:xfrm>
          <a:prstGeom prst="rect">
            <a:avLst/>
          </a:prstGeom>
        </p:spPr>
      </p:pic>
      <p:sp>
        <p:nvSpPr>
          <p:cNvPr id="16" name="Text 4"/>
          <p:cNvSpPr/>
          <p:nvPr/>
        </p:nvSpPr>
        <p:spPr>
          <a:xfrm>
            <a:off x="476250" y="113401"/>
            <a:ext cx="4467404" cy="247650"/>
          </a:xfrm>
          <a:prstGeom prst="rect">
            <a:avLst/>
          </a:prstGeom>
          <a:noFill/>
          <a:ln/>
        </p:spPr>
        <p:txBody>
          <a:bodyPr wrap="square" lIns="0" tIns="0" rIns="0" bIns="0" rtlCol="0" anchor="t"/>
          <a:lstStyle/>
          <a:p>
            <a:pPr algn="l">
              <a:lnSpc>
                <a:spcPts val="1950"/>
              </a:lnSpc>
            </a:pPr>
            <a:r>
              <a:rPr lang="en-US" sz="1500" b="1" spc="-24" kern="0" dirty="0">
                <a:solidFill>
                  <a:srgbClr val="000000"/>
                </a:solidFill>
                <a:latin typeface="DM Sans" pitchFamily="34" charset="0"/>
                <a:ea typeface="DM Sans" pitchFamily="34" charset="-122"/>
                <a:cs typeface="DM Sans" pitchFamily="34" charset="-120"/>
              </a:rPr>
              <a:t>Problem: Spam calls and Misuse of information</a:t>
            </a:r>
            <a:endParaRPr lang="en-US" sz="1500" dirty="0"/>
          </a:p>
        </p:txBody>
      </p:sp>
      <p:pic>
        <p:nvPicPr>
          <p:cNvPr id="17" name="Image 9" descr="https://pitch-assets-ccb95893-de3f-4266-973c-20049231b248.s3.eu-west-1.amazonaws.com/try-pitch-pdf-export-logo.svg">
            <a:hlinkClick r:id="rId12" tooltip=""/>
          </p:cNvPr>
          <p:cNvPicPr>
            <a:picLocks noChangeAspect="1"/>
          </p:cNvPicPr>
          <p:nvPr/>
        </p:nvPicPr>
        <p:blipFill>
          <a:blip r:embed="rId10">
            <a:extLst>
              <a:ext uri="{96DAC541-7B7A-43D3-8B79-37D633B846F1}">
                <asvg:svgBlip xmlns:asvg="http://schemas.microsoft.com/office/drawing/2016/SVG/main" r:embed="rId11"/>
              </a:ext>
            </a:extLst>
          </a:blip>
          <a:srcRect l="0" r="0" t="0" b="0"/>
          <a:stretch/>
        </p:blipFill>
        <p:spPr>
          <a:xfrm>
            <a:off x="136595" y="4803153"/>
            <a:ext cx="515221" cy="227303"/>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solidFill>
          <a:srgbClr val="F4F4F4"/>
        </a:solidFill>
      </p:bgPr>
    </p:bg>
    <p:spTree>
      <p:nvGrpSpPr>
        <p:cNvPr id="1" name=""/>
        <p:cNvGrpSpPr/>
        <p:nvPr/>
      </p:nvGrpSpPr>
      <p:grpSpPr>
        <a:xfrm>
          <a:off x="0" y="0"/>
          <a:ext cx="0" cy="0"/>
          <a:chOff x="0" y="0"/>
          <a:chExt cx="0" cy="0"/>
        </a:xfrm>
      </p:grpSpPr>
      <p:pic>
        <p:nvPicPr>
          <p:cNvPr id="3" name="Image 0" descr="https://pitch-assets-ccb95893-de3f-4266-973c-20049231b248.s3.eu-west-1.amazonaws.com/ce637281-c6ee-412a-8537-40b61263e4cb?pitch-bytes=145184&amp;pitch-content-type=image%2Fpng">    </p:cNvPr>
          <p:cNvPicPr>
            <a:picLocks noChangeAspect="1"/>
          </p:cNvPicPr>
          <p:nvPr/>
        </p:nvPicPr>
        <p:blipFill>
          <a:blip r:embed="rId1"/>
          <a:srcRect l="0" r="0" t="0" b="0"/>
          <a:stretch/>
        </p:blipFill>
        <p:spPr>
          <a:xfrm rot="5400000">
            <a:off x="5286375" y="1451967"/>
            <a:ext cx="4526035" cy="2238375"/>
          </a:xfrm>
          <a:prstGeom prst="rect">
            <a:avLst/>
          </a:prstGeom>
          <a:effectLst>
            <a:outerShdw sx="100000" sy="100000" kx="0" ky="0" algn="bl" rotWithShape="0" blurRad="406400" dist="50800" dir="5400000">
              <a:srgbClr val="000000">
                <a:alpha val="40000"/>
              </a:srgbClr>
            </a:outerShdw>
          </a:effectLst>
        </p:spPr>
      </p:pic>
      <p:sp>
        <p:nvSpPr>
          <p:cNvPr id="4" name="Text 0"/>
          <p:cNvSpPr/>
          <p:nvPr/>
        </p:nvSpPr>
        <p:spPr>
          <a:xfrm>
            <a:off x="474657" y="844942"/>
            <a:ext cx="4097298" cy="4160520"/>
          </a:xfrm>
          <a:prstGeom prst="rect">
            <a:avLst/>
          </a:prstGeom>
          <a:noFill/>
          <a:ln/>
        </p:spPr>
        <p:txBody>
          <a:bodyPr wrap="square" lIns="0" tIns="0" rIns="0" bIns="0" rtlCol="0" anchor="ctr"/>
          <a:lstStyle/>
          <a:p>
            <a:pPr algn="l">
              <a:lnSpc>
                <a:spcPts val="1365"/>
              </a:lnSpc>
            </a:pPr>
            <a:r>
              <a:rPr lang="en-US" sz="1100" b="1" spc="-24" kern="0" dirty="0">
                <a:solidFill>
                  <a:srgbClr val="000000"/>
                </a:solidFill>
                <a:latin typeface="DM Sans" pitchFamily="34" charset="0"/>
                <a:ea typeface="DM Sans" pitchFamily="34" charset="-122"/>
                <a:cs typeface="DM Sans" pitchFamily="34" charset="-120"/>
              </a:rPr>
              <a:t>Detailed and interactive amortization table including downloadable option. The table displays the following information for each payment period:</a:t>
            </a:r>
            <a:endParaRPr lang="en-US" sz="1050" dirty="0"/>
          </a:p>
          <a:p>
            <a:pPr algn="l" marL="190500" indent="-190500">
              <a:lnSpc>
                <a:spcPts val="1365"/>
              </a:lnSpc>
              <a:buSzPct val="100000"/>
              <a:buChar char="•"/>
            </a:pPr>
            <a:r>
              <a:rPr lang="en-US" sz="1100" b="1" spc="-24" kern="0" dirty="0">
                <a:solidFill>
                  <a:srgbClr val="000000"/>
                </a:solidFill>
                <a:latin typeface="DM Sans" pitchFamily="34" charset="0"/>
                <a:ea typeface="DM Sans" pitchFamily="34" charset="-122"/>
                <a:cs typeface="DM Sans" pitchFamily="34" charset="-120"/>
              </a:rPr>
              <a:t>Period Number</a:t>
            </a:r>
            <a:endParaRPr lang="en-US" sz="1050" dirty="0"/>
          </a:p>
          <a:p>
            <a:pPr algn="l" marL="190500" indent="-190500">
              <a:lnSpc>
                <a:spcPts val="1365"/>
              </a:lnSpc>
              <a:buSzPct val="100000"/>
              <a:buChar char="•"/>
            </a:pPr>
            <a:r>
              <a:rPr lang="en-US" sz="1100" b="1" spc="-24" kern="0" dirty="0">
                <a:solidFill>
                  <a:srgbClr val="000000"/>
                </a:solidFill>
                <a:latin typeface="DM Sans" pitchFamily="34" charset="0"/>
                <a:ea typeface="DM Sans" pitchFamily="34" charset="-122"/>
                <a:cs typeface="DM Sans" pitchFamily="34" charset="-120"/>
              </a:rPr>
              <a:t>Payment Amount</a:t>
            </a:r>
            <a:endParaRPr lang="en-US" sz="1050" dirty="0"/>
          </a:p>
          <a:p>
            <a:pPr algn="l" marL="190500" indent="-190500">
              <a:lnSpc>
                <a:spcPts val="1365"/>
              </a:lnSpc>
              <a:buSzPct val="100000"/>
              <a:buChar char="•"/>
            </a:pPr>
            <a:r>
              <a:rPr lang="en-US" sz="1100" b="1" spc="-24" kern="0" dirty="0">
                <a:solidFill>
                  <a:srgbClr val="000000"/>
                </a:solidFill>
                <a:latin typeface="DM Sans" pitchFamily="34" charset="0"/>
                <a:ea typeface="DM Sans" pitchFamily="34" charset="-122"/>
                <a:cs typeface="DM Sans" pitchFamily="34" charset="-120"/>
              </a:rPr>
              <a:t>Principal Portion (amount going towards the loan balance)</a:t>
            </a:r>
            <a:endParaRPr lang="en-US" sz="1050" dirty="0"/>
          </a:p>
          <a:p>
            <a:pPr algn="l" marL="190500" indent="-190500">
              <a:lnSpc>
                <a:spcPts val="1365"/>
              </a:lnSpc>
              <a:buSzPct val="100000"/>
              <a:buChar char="•"/>
            </a:pPr>
            <a:r>
              <a:rPr lang="en-US" sz="1100" b="1" spc="-24" kern="0" dirty="0">
                <a:solidFill>
                  <a:srgbClr val="000000"/>
                </a:solidFill>
                <a:latin typeface="DM Sans" pitchFamily="34" charset="0"/>
                <a:ea typeface="DM Sans" pitchFamily="34" charset="-122"/>
                <a:cs typeface="DM Sans" pitchFamily="34" charset="-120"/>
              </a:rPr>
              <a:t>Interest Portion (amount paid as interest)</a:t>
            </a:r>
            <a:endParaRPr lang="en-US" sz="1050" dirty="0"/>
          </a:p>
          <a:p>
            <a:pPr algn="l" marL="190500" indent="-190500">
              <a:lnSpc>
                <a:spcPts val="1365"/>
              </a:lnSpc>
              <a:buSzPct val="100000"/>
              <a:buChar char="•"/>
            </a:pPr>
            <a:r>
              <a:rPr lang="en-US" sz="1100" b="1" spc="-24" kern="0" dirty="0">
                <a:solidFill>
                  <a:srgbClr val="000000"/>
                </a:solidFill>
                <a:latin typeface="DM Sans" pitchFamily="34" charset="0"/>
                <a:ea typeface="DM Sans" pitchFamily="34" charset="-122"/>
                <a:cs typeface="DM Sans" pitchFamily="34" charset="-120"/>
              </a:rPr>
              <a:t>Remaining Loan Balance</a:t>
            </a:r>
            <a:endParaRPr lang="en-US" sz="1050" dirty="0"/>
          </a:p>
          <a:p>
            <a:pPr algn="l">
              <a:lnSpc>
                <a:spcPts val="1365"/>
              </a:lnSpc>
            </a:pPr>
            <a:endParaRPr lang="en-US" sz="1050" dirty="0"/>
          </a:p>
          <a:p>
            <a:pPr algn="l">
              <a:lnSpc>
                <a:spcPts val="1365"/>
              </a:lnSpc>
            </a:pPr>
            <a:r>
              <a:rPr lang="en-US" sz="1100" b="1" spc="-24" kern="0" dirty="0">
                <a:solidFill>
                  <a:srgbClr val="000000"/>
                </a:solidFill>
                <a:latin typeface="DM Sans" pitchFamily="34" charset="0"/>
                <a:ea typeface="DM Sans" pitchFamily="34" charset="-122"/>
                <a:cs typeface="DM Sans" pitchFamily="34" charset="-120"/>
              </a:rPr>
              <a:t>Users can scroll through the table to see the breakdown of payments over the entire loan term. Clicking on a specific row might highlight the corresponding breakdown (principal and interest) within the table. An option to download the amortization table as a CSV file for further analysis could be helpful. </a:t>
            </a:r>
            <a:endParaRPr lang="en-US" sz="1050" dirty="0"/>
          </a:p>
          <a:p>
            <a:pPr algn="l">
              <a:lnSpc>
                <a:spcPts val="1365"/>
              </a:lnSpc>
            </a:pPr>
            <a:endParaRPr lang="en-US" sz="1050" dirty="0"/>
          </a:p>
          <a:p>
            <a:pPr algn="l">
              <a:lnSpc>
                <a:spcPts val="1365"/>
              </a:lnSpc>
            </a:pPr>
            <a:r>
              <a:rPr lang="en-US" sz="1100" b="1" spc="-24" kern="0" dirty="0">
                <a:solidFill>
                  <a:srgbClr val="000000"/>
                </a:solidFill>
                <a:latin typeface="DM Sans" pitchFamily="34" charset="0"/>
                <a:ea typeface="DM Sans" pitchFamily="34" charset="-122"/>
                <a:cs typeface="DM Sans" pitchFamily="34" charset="-120"/>
              </a:rPr>
              <a:t>Including a chart that visually represents the breakdown of principal and interest over time can be a valuable tool for understanding their loan repayment and making informed financial decisions.</a:t>
            </a:r>
            <a:endParaRPr lang="en-US" sz="1050" dirty="0"/>
          </a:p>
          <a:p>
            <a:pPr algn="l">
              <a:lnSpc>
                <a:spcPts val="1365"/>
              </a:lnSpc>
            </a:pPr>
            <a:endParaRPr lang="en-US" sz="1050" dirty="0"/>
          </a:p>
          <a:p>
            <a:pPr algn="l">
              <a:lnSpc>
                <a:spcPts val="1365"/>
              </a:lnSpc>
            </a:pPr>
            <a:r>
              <a:rPr lang="en-US" sz="1100" b="1" spc="-24" kern="0" dirty="0">
                <a:solidFill>
                  <a:srgbClr val="000000"/>
                </a:solidFill>
                <a:latin typeface="DM Sans" pitchFamily="34" charset="0"/>
                <a:ea typeface="DM Sans" pitchFamily="34" charset="-122"/>
                <a:cs typeface="DM Sans" pitchFamily="34" charset="-120"/>
              </a:rPr>
              <a:t>Allowing users to access the amortization table even when offline, provided the loan details have been entered previously.</a:t>
            </a:r>
            <a:endParaRPr lang="en-US" sz="1050" dirty="0"/>
          </a:p>
          <a:p>
            <a:pPr algn="l">
              <a:lnSpc>
                <a:spcPts val="1365"/>
              </a:lnSpc>
            </a:pPr>
            <a:endParaRPr lang="en-US" sz="1050" dirty="0"/>
          </a:p>
        </p:txBody>
      </p:sp>
      <p:sp>
        <p:nvSpPr>
          <p:cNvPr id="5" name="Text 1"/>
          <p:cNvSpPr/>
          <p:nvPr/>
        </p:nvSpPr>
        <p:spPr>
          <a:xfrm>
            <a:off x="4692066" y="1640999"/>
            <a:ext cx="1857375" cy="1857375"/>
          </a:xfrm>
          <a:prstGeom prst="roundRect">
            <a:avLst>
              <a:gd name="adj" fmla="val 6923"/>
            </a:avLst>
          </a:prstGeom>
          <a:solidFill>
            <a:srgbClr val="000000"/>
          </a:solidFill>
          <a:ln/>
          <a:effectLst>
            <a:outerShdw sx="100000" sy="100000" kx="0" ky="0" algn="bl" rotWithShape="0" blurRad="254000" dist="25400" dir="5400000">
              <a:srgbClr val="000000">
                <a:alpha val="10000"/>
              </a:srgbClr>
            </a:outerShdw>
          </a:effectLst>
        </p:spPr>
        <p:txBody>
          <a:bodyPr wrap="square" lIns="103187" tIns="219273" rIns="103187" bIns="219273" rtlCol="0" anchor="b"/>
          <a:lstStyle/>
          <a:p>
            <a:pPr algn="ctr">
              <a:lnSpc>
                <a:spcPts val="975"/>
              </a:lnSpc>
            </a:pPr>
            <a:endParaRPr lang="en-US" sz="750" dirty="0"/>
          </a:p>
        </p:txBody>
      </p:sp>
      <p:sp>
        <p:nvSpPr>
          <p:cNvPr id="6" name="Text 2"/>
          <p:cNvSpPr/>
          <p:nvPr/>
        </p:nvSpPr>
        <p:spPr>
          <a:xfrm>
            <a:off x="476250" y="310701"/>
            <a:ext cx="4892516" cy="428625"/>
          </a:xfrm>
          <a:prstGeom prst="rect">
            <a:avLst/>
          </a:prstGeom>
          <a:noFill/>
          <a:ln/>
        </p:spPr>
        <p:txBody>
          <a:bodyPr wrap="none" lIns="0" tIns="0" rIns="0" bIns="0" rtlCol="0" anchor="t">
            <a:spAutoFit/>
          </a:bodyPr>
          <a:lstStyle/>
          <a:p>
            <a:pPr algn="l">
              <a:lnSpc>
                <a:spcPts val="3375"/>
              </a:lnSpc>
            </a:pPr>
            <a:r>
              <a:rPr lang="en-US" sz="2800" b="1" spc="-36" kern="0" dirty="0">
                <a:solidFill>
                  <a:srgbClr val="000000"/>
                </a:solidFill>
                <a:latin typeface="DM Sans" pitchFamily="34" charset="0"/>
                <a:ea typeface="DM Sans" pitchFamily="34" charset="-122"/>
                <a:cs typeface="DM Sans" pitchFamily="34" charset="-120"/>
              </a:rPr>
              <a:t>Solution 3: Amortization Table</a:t>
            </a:r>
            <a:endParaRPr lang="en-US" sz="2813" dirty="0"/>
          </a:p>
        </p:txBody>
      </p:sp>
      <p:pic>
        <p:nvPicPr>
          <p:cNvPr id="7" name="Image 1" descr="https://external-media.api.pitch.com/provider/icons8/fluent/downloads.svg">    </p:cNvPr>
          <p:cNvPicPr>
            <a:picLocks noChangeAspect="1"/>
          </p:cNvPicPr>
          <p:nvPr/>
        </p:nvPicPr>
        <p:blipFill>
          <a:blip r:embed="rId2">
            <a:extLst>
              <a:ext uri="{96DAC541-7B7A-43D3-8B79-37D633B846F1}">
                <asvg:svgBlip xmlns:asvg="http://schemas.microsoft.com/office/drawing/2016/SVG/main" r:embed="rId3"/>
              </a:ext>
            </a:extLst>
          </a:blip>
          <a:srcRect l="0" r="0" t="0" b="0"/>
          <a:stretch/>
        </p:blipFill>
        <p:spPr>
          <a:xfrm>
            <a:off x="4841548" y="1787852"/>
            <a:ext cx="1567795" cy="1567795"/>
          </a:xfrm>
          <a:prstGeom prst="rect">
            <a:avLst/>
          </a:prstGeom>
        </p:spPr>
      </p:pic>
      <p:sp>
        <p:nvSpPr>
          <p:cNvPr id="8" name="Text 3"/>
          <p:cNvSpPr/>
          <p:nvPr/>
        </p:nvSpPr>
        <p:spPr>
          <a:xfrm>
            <a:off x="5280323" y="3208503"/>
            <a:ext cx="687467" cy="198120"/>
          </a:xfrm>
          <a:prstGeom prst="rect">
            <a:avLst/>
          </a:prstGeom>
          <a:noFill/>
          <a:ln/>
        </p:spPr>
        <p:txBody>
          <a:bodyPr wrap="none" lIns="0" tIns="0" rIns="0" bIns="0" rtlCol="0" anchor="t">
            <a:spAutoFit/>
          </a:bodyPr>
          <a:lstStyle/>
          <a:p>
            <a:pPr algn="l">
              <a:lnSpc>
                <a:spcPts val="1560"/>
              </a:lnSpc>
            </a:pPr>
            <a:r>
              <a:rPr lang="en-US" sz="1200" b="1" spc="-24" kern="0" dirty="0">
                <a:solidFill>
                  <a:srgbClr val="09E395"/>
                </a:solidFill>
                <a:latin typeface="DM Sans" pitchFamily="34" charset="0"/>
                <a:ea typeface="DM Sans" pitchFamily="34" charset="-122"/>
                <a:cs typeface="DM Sans" pitchFamily="34" charset="-120"/>
              </a:rPr>
              <a:t>Download</a:t>
            </a:r>
            <a:endParaRPr lang="en-US" sz="1200" dirty="0"/>
          </a:p>
        </p:txBody>
      </p:sp>
      <p:pic>
        <p:nvPicPr>
          <p:cNvPr id="9" name="Image 2" descr="https://pitch-assets-ccb95893-de3f-4266-973c-20049231b248.s3.eu-west-1.amazonaws.com/18406cc6-a2fa-45ad-a7a9-d85b31375fd2?pitch-bytes=201360&amp;pitch-content-type=image%2Fpng">    </p:cNvPr>
          <p:cNvPicPr>
            <a:picLocks noChangeAspect="1"/>
          </p:cNvPicPr>
          <p:nvPr/>
        </p:nvPicPr>
        <p:blipFill>
          <a:blip r:embed="rId4"/>
          <a:srcRect l="4164" r="4164" t="0" b="0"/>
          <a:stretch/>
        </p:blipFill>
        <p:spPr>
          <a:xfrm>
            <a:off x="6551054" y="407872"/>
            <a:ext cx="1999399" cy="4328501"/>
          </a:xfrm>
          <a:prstGeom prst="rect">
            <a:avLst/>
          </a:prstGeom>
        </p:spPr>
      </p:pic>
      <p:pic>
        <p:nvPicPr>
          <p:cNvPr id="10" name="Image 3" descr="https://imgproxy.services.pitch.com/_/format:png/skp:png/plain/pitch-assets-app-f315888a-a107-4075-bcf2-5c74631b8ebe/stickers/make-your-point/circle_squashed.apng">    </p:cNvPr>
          <p:cNvPicPr>
            <a:picLocks noChangeAspect="1"/>
          </p:cNvPicPr>
          <p:nvPr/>
        </p:nvPicPr>
        <p:blipFill>
          <a:blip r:embed="rId5"/>
          <a:stretch>
            <a:fillRect/>
          </a:stretch>
        </p:blipFill>
        <p:spPr>
          <a:xfrm>
            <a:off x="8171067" y="1087562"/>
            <a:ext cx="606422" cy="210032"/>
          </a:xfrm>
          <a:prstGeom prst="rect">
            <a:avLst/>
          </a:prstGeom>
        </p:spPr>
      </p:pic>
      <p:sp>
        <p:nvSpPr>
          <p:cNvPr id="11" name="Text 4"/>
          <p:cNvSpPr/>
          <p:nvPr/>
        </p:nvSpPr>
        <p:spPr>
          <a:xfrm>
            <a:off x="476250" y="60301"/>
            <a:ext cx="7235071" cy="247650"/>
          </a:xfrm>
          <a:prstGeom prst="rect">
            <a:avLst/>
          </a:prstGeom>
          <a:noFill/>
          <a:ln/>
        </p:spPr>
        <p:txBody>
          <a:bodyPr wrap="none" lIns="0" tIns="0" rIns="0" bIns="0" rtlCol="0" anchor="t">
            <a:spAutoFit/>
          </a:bodyPr>
          <a:lstStyle/>
          <a:p>
            <a:pPr algn="l">
              <a:lnSpc>
                <a:spcPts val="1950"/>
              </a:lnSpc>
            </a:pPr>
            <a:r>
              <a:rPr lang="en-US" sz="1500" b="1" spc="-24" kern="0" dirty="0">
                <a:solidFill>
                  <a:srgbClr val="000000"/>
                </a:solidFill>
                <a:latin typeface="DM Sans" pitchFamily="34" charset="0"/>
                <a:ea typeface="DM Sans" pitchFamily="34" charset="-122"/>
                <a:cs typeface="DM Sans" pitchFamily="34" charset="-120"/>
              </a:rPr>
              <a:t>Problem: Need accurate loan interest estimation and detailed Amortization table</a:t>
            </a:r>
            <a:endParaRPr lang="en-US" sz="1500" dirty="0"/>
          </a:p>
        </p:txBody>
      </p:sp>
      <p:pic>
        <p:nvPicPr>
          <p:cNvPr id="12" name="Image 4" descr="https://pitch-assets-ccb95893-de3f-4266-973c-20049231b248.s3.eu-west-1.amazonaws.com/try-pitch-pdf-export-logo.svg">
            <a:hlinkClick r:id="rId8" tooltip=""/>
          </p:cNvPr>
          <p:cNvPicPr>
            <a:picLocks noChangeAspect="1"/>
          </p:cNvPicPr>
          <p:nvPr/>
        </p:nvPicPr>
        <p:blipFill>
          <a:blip r:embed="rId6">
            <a:extLst>
              <a:ext uri="{96DAC541-7B7A-43D3-8B79-37D633B846F1}">
                <asvg:svgBlip xmlns:asvg="http://schemas.microsoft.com/office/drawing/2016/SVG/main" r:embed="rId7"/>
              </a:ext>
            </a:extLst>
          </a:blip>
          <a:srcRect l="0" r="0" t="0" b="0"/>
          <a:stretch/>
        </p:blipFill>
        <p:spPr>
          <a:xfrm>
            <a:off x="136595" y="4803153"/>
            <a:ext cx="515221" cy="227303"/>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solidFill>
          <a:srgbClr val="F4F4F4"/>
        </a:solidFill>
      </p:bgPr>
    </p:bg>
    <p:spTree>
      <p:nvGrpSpPr>
        <p:cNvPr id="1" name=""/>
        <p:cNvGrpSpPr/>
        <p:nvPr/>
      </p:nvGrpSpPr>
      <p:grpSpPr>
        <a:xfrm>
          <a:off x="0" y="0"/>
          <a:ext cx="0" cy="0"/>
          <a:chOff x="0" y="0"/>
          <a:chExt cx="0" cy="0"/>
        </a:xfrm>
      </p:grpSpPr>
      <p:pic>
        <p:nvPicPr>
          <p:cNvPr id="3" name="Image 0" descr="https://pitch-assets-ccb95893-de3f-4266-973c-20049231b248.s3.eu-west-1.amazonaws.com/ce637281-c6ee-412a-8537-40b61263e4cb?pitch-bytes=145184&amp;pitch-content-type=image%2Fpng">    </p:cNvPr>
          <p:cNvPicPr>
            <a:picLocks noChangeAspect="1"/>
          </p:cNvPicPr>
          <p:nvPr/>
        </p:nvPicPr>
        <p:blipFill>
          <a:blip r:embed="rId1"/>
          <a:srcRect l="0" r="0" t="0" b="0"/>
          <a:stretch/>
        </p:blipFill>
        <p:spPr>
          <a:xfrm rot="5400000">
            <a:off x="764233" y="1451967"/>
            <a:ext cx="4526035" cy="2238375"/>
          </a:xfrm>
          <a:prstGeom prst="rect">
            <a:avLst/>
          </a:prstGeom>
          <a:effectLst>
            <a:outerShdw sx="100000" sy="100000" kx="0" ky="0" algn="bl" rotWithShape="0" blurRad="406400" dist="50800" dir="5400000">
              <a:srgbClr val="000000">
                <a:alpha val="40000"/>
              </a:srgbClr>
            </a:outerShdw>
          </a:effectLst>
        </p:spPr>
      </p:pic>
      <p:pic>
        <p:nvPicPr>
          <p:cNvPr id="4" name="Image 1" descr="https://pitch-assets-ccb95893-de3f-4266-973c-20049231b248.s3.eu-west-1.amazonaws.com/ce637281-c6ee-412a-8537-40b61263e4cb?pitch-bytes=145184&amp;pitch-content-type=image%2Fpng">    </p:cNvPr>
          <p:cNvPicPr>
            <a:picLocks noChangeAspect="1"/>
          </p:cNvPicPr>
          <p:nvPr/>
        </p:nvPicPr>
        <p:blipFill>
          <a:blip r:embed="rId2"/>
          <a:srcRect l="0" r="0" t="0" b="0"/>
          <a:stretch/>
        </p:blipFill>
        <p:spPr>
          <a:xfrm rot="5400000">
            <a:off x="3874899" y="1451967"/>
            <a:ext cx="4526035" cy="2238375"/>
          </a:xfrm>
          <a:prstGeom prst="rect">
            <a:avLst/>
          </a:prstGeom>
          <a:effectLst>
            <a:outerShdw sx="100000" sy="100000" kx="0" ky="0" algn="bl" rotWithShape="0" blurRad="406400" dist="50800" dir="5400000">
              <a:srgbClr val="000000">
                <a:alpha val="40000"/>
              </a:srgbClr>
            </a:outerShdw>
          </a:effectLst>
        </p:spPr>
      </p:pic>
      <p:pic>
        <p:nvPicPr>
          <p:cNvPr id="5" name="Image 2" descr="https://pitch-assets-ccb95893-de3f-4266-973c-20049231b248.s3.eu-west-1.amazonaws.com/f2ecde1e-63cd-4eab-b821-c0fa41217804?pitch-bytes=75155&amp;pitch-content-type=image%2Fpng">    </p:cNvPr>
          <p:cNvPicPr>
            <a:picLocks noChangeAspect="1"/>
          </p:cNvPicPr>
          <p:nvPr/>
        </p:nvPicPr>
        <p:blipFill>
          <a:blip r:embed="rId3"/>
          <a:srcRect l="4872" r="7784" t="0" b="0"/>
          <a:stretch/>
        </p:blipFill>
        <p:spPr>
          <a:xfrm>
            <a:off x="2029600" y="371546"/>
            <a:ext cx="1988034" cy="4373163"/>
          </a:xfrm>
          <a:prstGeom prst="rect">
            <a:avLst/>
          </a:prstGeom>
        </p:spPr>
      </p:pic>
      <p:pic>
        <p:nvPicPr>
          <p:cNvPr id="6" name="Image 3" descr="https://pitch-assets-ccb95893-de3f-4266-973c-20049231b248.s3.eu-west-1.amazonaws.com/c8751b6c-4148-4c11-ac3c-e4043dfda6e8?pitch-bytes=67397&amp;pitch-content-type=image%2Fpng">    </p:cNvPr>
          <p:cNvPicPr>
            <a:picLocks noChangeAspect="1"/>
          </p:cNvPicPr>
          <p:nvPr/>
        </p:nvPicPr>
        <p:blipFill>
          <a:blip r:embed="rId4"/>
          <a:srcRect l="1169" r="1169" t="0" b="0"/>
          <a:stretch/>
        </p:blipFill>
        <p:spPr>
          <a:xfrm>
            <a:off x="5114104" y="407872"/>
            <a:ext cx="2056737" cy="4318674"/>
          </a:xfrm>
          <a:prstGeom prst="rect">
            <a:avLst/>
          </a:prstGeom>
        </p:spPr>
      </p:pic>
      <p:sp>
        <p:nvSpPr>
          <p:cNvPr id="7" name="Shape 0"/>
          <p:cNvSpPr/>
          <p:nvPr/>
        </p:nvSpPr>
        <p:spPr>
          <a:xfrm>
            <a:off x="5773595" y="4182009"/>
            <a:ext cx="402969" cy="348480"/>
          </a:xfrm>
          <a:prstGeom prst="roundRect">
            <a:avLst>
              <a:gd name="adj" fmla="val -262397"/>
            </a:avLst>
          </a:prstGeom>
          <a:solidFill>
            <a:srgbClr val="000000">
              <a:alpha val="0"/>
            </a:srgbClr>
          </a:solidFill>
          <a:ln w="21167">
            <a:solidFill>
              <a:srgbClr val="684BFF"/>
            </a:solidFill>
            <a:prstDash val="solid"/>
          </a:ln>
        </p:spPr>
      </p:sp>
      <p:pic>
        <p:nvPicPr>
          <p:cNvPr id="8" name="Image 4" descr="https://external-media.api.pitch.com/provider/icons8/nolan/line-chart.svg">    </p:cNvPr>
          <p:cNvPicPr>
            <a:picLocks noChangeAspect="1"/>
          </p:cNvPicPr>
          <p:nvPr/>
        </p:nvPicPr>
        <p:blipFill>
          <a:blip r:embed="rId5">
            <a:extLst>
              <a:ext uri="{96DAC541-7B7A-43D3-8B79-37D633B846F1}">
                <asvg:svgBlip xmlns:asvg="http://schemas.microsoft.com/office/drawing/2016/SVG/main" r:embed="rId6"/>
              </a:ext>
            </a:extLst>
          </a:blip>
          <a:srcRect l="0" r="0" t="0" b="0"/>
          <a:stretch/>
        </p:blipFill>
        <p:spPr>
          <a:xfrm>
            <a:off x="5295619" y="4209254"/>
            <a:ext cx="363304" cy="363304"/>
          </a:xfrm>
          <a:prstGeom prst="rect">
            <a:avLst/>
          </a:prstGeom>
        </p:spPr>
      </p:pic>
      <p:pic>
        <p:nvPicPr>
          <p:cNvPr id="9" name="Image 5" descr="https://external-media.api.pitch.com/provider/icons8/nolan/download-graph-report.svg">    </p:cNvPr>
          <p:cNvPicPr>
            <a:picLocks noChangeAspect="1"/>
          </p:cNvPicPr>
          <p:nvPr/>
        </p:nvPicPr>
        <p:blipFill>
          <a:blip r:embed="rId7">
            <a:extLst>
              <a:ext uri="{96DAC541-7B7A-43D3-8B79-37D633B846F1}">
                <asvg:svgBlip xmlns:asvg="http://schemas.microsoft.com/office/drawing/2016/SVG/main" r:embed="rId8"/>
              </a:ext>
            </a:extLst>
          </a:blip>
          <a:srcRect l="0" r="0" t="0" b="0"/>
          <a:stretch/>
        </p:blipFill>
        <p:spPr>
          <a:xfrm>
            <a:off x="6675995" y="4167185"/>
            <a:ext cx="441699" cy="441699"/>
          </a:xfrm>
          <a:prstGeom prst="rect">
            <a:avLst/>
          </a:prstGeom>
        </p:spPr>
      </p:pic>
      <p:pic>
        <p:nvPicPr>
          <p:cNvPr id="10" name="Image 6" descr="https://external-media.api.pitch.com/provider/icons8/nolan/fund-accounting.svg">    </p:cNvPr>
          <p:cNvPicPr>
            <a:picLocks noChangeAspect="1"/>
          </p:cNvPicPr>
          <p:nvPr/>
        </p:nvPicPr>
        <p:blipFill>
          <a:blip r:embed="rId9">
            <a:extLst>
              <a:ext uri="{96DAC541-7B7A-43D3-8B79-37D633B846F1}">
                <asvg:svgBlip xmlns:asvg="http://schemas.microsoft.com/office/drawing/2016/SVG/main" r:embed="rId10"/>
              </a:ext>
            </a:extLst>
          </a:blip>
          <a:srcRect l="0" r="0" t="0" b="0"/>
          <a:stretch/>
        </p:blipFill>
        <p:spPr>
          <a:xfrm>
            <a:off x="6240087" y="4194430"/>
            <a:ext cx="396291" cy="396291"/>
          </a:xfrm>
          <a:prstGeom prst="rect">
            <a:avLst/>
          </a:prstGeom>
        </p:spPr>
      </p:pic>
      <p:pic>
        <p:nvPicPr>
          <p:cNvPr id="11" name="Image 7" descr="https://external-media.api.pitch.com/provider/icons8/nolan/maximum-value.svg">    </p:cNvPr>
          <p:cNvPicPr>
            <a:picLocks noChangeAspect="1"/>
          </p:cNvPicPr>
          <p:nvPr/>
        </p:nvPicPr>
        <p:blipFill>
          <a:blip r:embed="rId11">
            <a:extLst>
              <a:ext uri="{96DAC541-7B7A-43D3-8B79-37D633B846F1}">
                <asvg:svgBlip xmlns:asvg="http://schemas.microsoft.com/office/drawing/2016/SVG/main" r:embed="rId12"/>
              </a:ext>
            </a:extLst>
          </a:blip>
          <a:srcRect l="0" r="0" t="0" b="0"/>
          <a:stretch/>
        </p:blipFill>
        <p:spPr>
          <a:xfrm>
            <a:off x="5776934" y="4167185"/>
            <a:ext cx="382669" cy="382669"/>
          </a:xfrm>
          <a:prstGeom prst="rect">
            <a:avLst/>
          </a:prstGeom>
        </p:spPr>
      </p:pic>
      <p:sp>
        <p:nvSpPr>
          <p:cNvPr id="12" name="Text 1"/>
          <p:cNvSpPr/>
          <p:nvPr/>
        </p:nvSpPr>
        <p:spPr>
          <a:xfrm>
            <a:off x="7514353" y="939403"/>
            <a:ext cx="1402556" cy="1337310"/>
          </a:xfrm>
          <a:prstGeom prst="rect">
            <a:avLst/>
          </a:prstGeom>
          <a:noFill/>
          <a:ln/>
        </p:spPr>
        <p:txBody>
          <a:bodyPr wrap="square" lIns="0" tIns="0" rIns="0" bIns="0" rtlCol="0" anchor="t"/>
          <a:lstStyle/>
          <a:p>
            <a:pPr algn="l">
              <a:lnSpc>
                <a:spcPts val="1755"/>
              </a:lnSpc>
            </a:pPr>
            <a:r>
              <a:rPr lang="en-US" sz="1400" b="1" spc="-24" kern="0" dirty="0">
                <a:solidFill>
                  <a:srgbClr val="000000"/>
                </a:solidFill>
                <a:latin typeface="DM Sans" pitchFamily="34" charset="0"/>
                <a:ea typeface="DM Sans" pitchFamily="34" charset="-122"/>
                <a:cs typeface="DM Sans" pitchFamily="34" charset="-120"/>
              </a:rPr>
              <a:t>Dashboard integration and download report option to obtain real time estimation.</a:t>
            </a:r>
            <a:endParaRPr lang="en-US" sz="1350" dirty="0"/>
          </a:p>
        </p:txBody>
      </p:sp>
      <p:pic>
        <p:nvPicPr>
          <p:cNvPr id="13" name="Image 8" descr="https://imgproxy.services.pitch.com/_/format:png/skp:png/plain/pitch-assets-app-f315888a-a107-4075-bcf2-5c74631b8ebe/stickers/mark-it-up/arrow.png">    </p:cNvPr>
          <p:cNvPicPr>
            <a:picLocks noChangeAspect="1"/>
          </p:cNvPicPr>
          <p:nvPr/>
        </p:nvPicPr>
        <p:blipFill>
          <a:blip r:embed="rId13"/>
          <a:stretch>
            <a:fillRect/>
          </a:stretch>
        </p:blipFill>
        <p:spPr>
          <a:xfrm>
            <a:off x="6890587" y="2278016"/>
            <a:ext cx="1134979" cy="567490"/>
          </a:xfrm>
          <a:prstGeom prst="rect">
            <a:avLst/>
          </a:prstGeom>
        </p:spPr>
      </p:pic>
      <p:sp>
        <p:nvSpPr>
          <p:cNvPr id="14" name="Text 2"/>
          <p:cNvSpPr/>
          <p:nvPr/>
        </p:nvSpPr>
        <p:spPr>
          <a:xfrm>
            <a:off x="330947" y="2383349"/>
            <a:ext cx="1313914" cy="990600"/>
          </a:xfrm>
          <a:prstGeom prst="rect">
            <a:avLst/>
          </a:prstGeom>
          <a:noFill/>
          <a:ln/>
        </p:spPr>
        <p:txBody>
          <a:bodyPr wrap="square" lIns="0" tIns="0" rIns="0" bIns="0" rtlCol="0" anchor="t"/>
          <a:lstStyle/>
          <a:p>
            <a:pPr algn="l">
              <a:lnSpc>
                <a:spcPts val="1950"/>
              </a:lnSpc>
            </a:pPr>
            <a:r>
              <a:rPr lang="en-US" sz="1500" b="1" spc="-24" kern="0" dirty="0">
                <a:solidFill>
                  <a:srgbClr val="000000"/>
                </a:solidFill>
                <a:latin typeface="DM Sans" pitchFamily="34" charset="0"/>
                <a:ea typeface="DM Sans" pitchFamily="34" charset="-122"/>
                <a:cs typeface="DM Sans" pitchFamily="34" charset="-120"/>
              </a:rPr>
              <a:t>Loan interest calculator and detailed breakdowns. </a:t>
            </a:r>
            <a:endParaRPr lang="en-US" sz="1500" dirty="0"/>
          </a:p>
        </p:txBody>
      </p:sp>
      <p:pic>
        <p:nvPicPr>
          <p:cNvPr id="15" name="Image 9" descr="https://imgproxy.services.pitch.com/_/format:png/skp:png/plain/pitch-assets-app-f315888a-a107-4075-bcf2-5c74631b8ebe/stickers/make-your-point/arrow_straight.apng">    </p:cNvPr>
          <p:cNvPicPr>
            <a:picLocks noChangeAspect="1"/>
          </p:cNvPicPr>
          <p:nvPr/>
        </p:nvPicPr>
        <p:blipFill>
          <a:blip r:embed="rId14"/>
          <a:stretch>
            <a:fillRect/>
          </a:stretch>
        </p:blipFill>
        <p:spPr>
          <a:xfrm>
            <a:off x="1341837" y="2557537"/>
            <a:ext cx="563481" cy="422881"/>
          </a:xfrm>
          <a:prstGeom prst="rect">
            <a:avLst/>
          </a:prstGeom>
        </p:spPr>
      </p:pic>
      <p:pic>
        <p:nvPicPr>
          <p:cNvPr id="16" name="Image 10" descr="https://pitch-assets-ccb95893-de3f-4266-973c-20049231b248.s3.eu-west-1.amazonaws.com/try-pitch-pdf-export-logo.svg">
            <a:hlinkClick r:id="rId17" tooltip=""/>
          </p:cNvPr>
          <p:cNvPicPr>
            <a:picLocks noChangeAspect="1"/>
          </p:cNvPicPr>
          <p:nvPr/>
        </p:nvPicPr>
        <p:blipFill>
          <a:blip r:embed="rId15">
            <a:extLst>
              <a:ext uri="{96DAC541-7B7A-43D3-8B79-37D633B846F1}">
                <asvg:svgBlip xmlns:asvg="http://schemas.microsoft.com/office/drawing/2016/SVG/main" r:embed="rId16"/>
              </a:ext>
            </a:extLst>
          </a:blip>
          <a:srcRect l="0" r="0" t="0" b="0"/>
          <a:stretch/>
        </p:blipFill>
        <p:spPr>
          <a:xfrm>
            <a:off x="136595" y="4803153"/>
            <a:ext cx="515221" cy="227303"/>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solidFill>
          <a:srgbClr val="FFFFFF"/>
        </a:solidFill>
      </p:bgPr>
    </p:bg>
    <p:spTree>
      <p:nvGrpSpPr>
        <p:cNvPr id="1" name=""/>
        <p:cNvGrpSpPr/>
        <p:nvPr/>
      </p:nvGrpSpPr>
      <p:grpSpPr>
        <a:xfrm>
          <a:off x="0" y="0"/>
          <a:ext cx="0" cy="0"/>
          <a:chOff x="0" y="0"/>
          <a:chExt cx="0" cy="0"/>
        </a:xfrm>
      </p:grpSpPr>
      <p:sp>
        <p:nvSpPr>
          <p:cNvPr id="3" name="Text 0"/>
          <p:cNvSpPr/>
          <p:nvPr/>
        </p:nvSpPr>
        <p:spPr>
          <a:xfrm>
            <a:off x="132947" y="175383"/>
            <a:ext cx="3192264" cy="323850"/>
          </a:xfrm>
          <a:prstGeom prst="rect">
            <a:avLst/>
          </a:prstGeom>
          <a:noFill/>
          <a:ln/>
        </p:spPr>
        <p:txBody>
          <a:bodyPr wrap="square" lIns="0" tIns="0" rIns="0" bIns="0" rtlCol="0" anchor="ctr"/>
          <a:lstStyle/>
          <a:p>
            <a:pPr algn="l">
              <a:lnSpc>
                <a:spcPts val="2550"/>
              </a:lnSpc>
            </a:pPr>
            <a:r>
              <a:rPr lang="en-US" sz="3000" b="1" spc="-72" kern="0" dirty="0">
                <a:solidFill>
                  <a:srgbClr val="000000"/>
                </a:solidFill>
                <a:latin typeface="Poppins" pitchFamily="34" charset="0"/>
                <a:ea typeface="Poppins" pitchFamily="34" charset="-122"/>
                <a:cs typeface="Poppins" pitchFamily="34" charset="-120"/>
              </a:rPr>
              <a:t>INTRODUCTION to </a:t>
            </a:r>
            <a:endParaRPr lang="en-US" sz="3000" dirty="0"/>
          </a:p>
        </p:txBody>
      </p:sp>
      <p:sp>
        <p:nvSpPr>
          <p:cNvPr id="4" name="Text 1"/>
          <p:cNvSpPr/>
          <p:nvPr/>
        </p:nvSpPr>
        <p:spPr>
          <a:xfrm>
            <a:off x="130717" y="736139"/>
            <a:ext cx="5621288" cy="952500"/>
          </a:xfrm>
          <a:prstGeom prst="rect">
            <a:avLst/>
          </a:prstGeom>
          <a:noFill/>
          <a:ln/>
        </p:spPr>
        <p:txBody>
          <a:bodyPr wrap="square" lIns="0" tIns="0" rIns="0" bIns="0" rtlCol="0" anchor="t"/>
          <a:lstStyle/>
          <a:p>
            <a:pPr algn="just">
              <a:lnSpc>
                <a:spcPts val="1500"/>
              </a:lnSpc>
            </a:pPr>
            <a:r>
              <a:rPr lang="en-US" sz="1200" b="0" spc="-24" kern="0" dirty="0">
                <a:solidFill>
                  <a:srgbClr val="000000"/>
                </a:solidFill>
                <a:latin typeface="DM Sans" pitchFamily="34" charset="0"/>
                <a:ea typeface="DM Sans" pitchFamily="34" charset="-122"/>
                <a:cs typeface="DM Sans" pitchFamily="34" charset="-120"/>
              </a:rPr>
              <a:t>Spring Money is a comprehensive platform that offers valuable insights and tools for effective personal finance management. It is a apps startup from Pune founded in 2022. The platform provides unbiased Financial Advice, covering: </a:t>
            </a:r>
            <a:pPr algn="just">
              <a:lnSpc>
                <a:spcPts val="1500"/>
              </a:lnSpc>
            </a:pPr>
            <a:r>
              <a:rPr lang="en-US" sz="1200" b="1" spc="-24" kern="0" dirty="0">
                <a:solidFill>
                  <a:srgbClr val="000000"/>
                </a:solidFill>
                <a:latin typeface="DM Sans" pitchFamily="34" charset="0"/>
                <a:ea typeface="DM Sans" pitchFamily="34" charset="-122"/>
                <a:cs typeface="DM Sans" pitchFamily="34" charset="-120"/>
              </a:rPr>
              <a:t>Investment planning, Insurance planning, Tax management, Retirement planning, Asset allocation</a:t>
            </a:r>
            <a:pPr algn="just">
              <a:lnSpc>
                <a:spcPts val="1500"/>
              </a:lnSpc>
            </a:pPr>
            <a:r>
              <a:rPr lang="en-US" sz="1200" b="0" spc="-24" kern="0" dirty="0">
                <a:solidFill>
                  <a:srgbClr val="000000"/>
                </a:solidFill>
                <a:latin typeface="DM Sans" pitchFamily="34" charset="0"/>
                <a:ea typeface="DM Sans" pitchFamily="34" charset="-122"/>
                <a:cs typeface="DM Sans" pitchFamily="34" charset="-120"/>
              </a:rPr>
              <a:t> etc.</a:t>
            </a:r>
            <a:endParaRPr lang="en-US" sz="1200" dirty="0"/>
          </a:p>
        </p:txBody>
      </p:sp>
      <p:sp>
        <p:nvSpPr>
          <p:cNvPr id="5" name="Text 2"/>
          <p:cNvSpPr/>
          <p:nvPr/>
        </p:nvSpPr>
        <p:spPr>
          <a:xfrm>
            <a:off x="135904" y="3208669"/>
            <a:ext cx="3523357" cy="173335"/>
          </a:xfrm>
          <a:prstGeom prst="rect">
            <a:avLst/>
          </a:prstGeom>
          <a:noFill/>
          <a:ln/>
        </p:spPr>
        <p:txBody>
          <a:bodyPr wrap="square" lIns="0" tIns="0" rIns="0" bIns="0" rtlCol="0" anchor="t"/>
          <a:lstStyle/>
          <a:p>
            <a:pPr algn="l">
              <a:lnSpc>
                <a:spcPts val="1365"/>
              </a:lnSpc>
            </a:pPr>
            <a:r>
              <a:rPr lang="en-US" sz="1100" b="1" spc="-24" kern="0" dirty="0">
                <a:solidFill>
                  <a:srgbClr val="000000"/>
                </a:solidFill>
                <a:latin typeface="DM Sans" pitchFamily="34" charset="0"/>
                <a:ea typeface="DM Sans" pitchFamily="34" charset="-122"/>
                <a:cs typeface="DM Sans" pitchFamily="34" charset="-120"/>
              </a:rPr>
              <a:t>Financial Planning:</a:t>
            </a:r>
            <a:endParaRPr lang="en-US" sz="1050" dirty="0"/>
          </a:p>
        </p:txBody>
      </p:sp>
      <p:sp>
        <p:nvSpPr>
          <p:cNvPr id="6" name="Text 3"/>
          <p:cNvSpPr/>
          <p:nvPr/>
        </p:nvSpPr>
        <p:spPr>
          <a:xfrm>
            <a:off x="135904" y="3386608"/>
            <a:ext cx="2729210" cy="500062"/>
          </a:xfrm>
          <a:prstGeom prst="rect">
            <a:avLst/>
          </a:prstGeom>
          <a:noFill/>
          <a:ln/>
        </p:spPr>
        <p:txBody>
          <a:bodyPr wrap="square" lIns="0" tIns="0" rIns="0" bIns="0" rtlCol="0" anchor="t"/>
          <a:lstStyle/>
          <a:p>
            <a:pPr algn="l" marL="190500" indent="-190500">
              <a:lnSpc>
                <a:spcPts val="1313"/>
              </a:lnSpc>
              <a:buSzPct val="100000"/>
              <a:buChar char="•"/>
            </a:pPr>
            <a:r>
              <a:rPr lang="en-US" sz="1100" b="0" spc="-24" kern="0" dirty="0">
                <a:solidFill>
                  <a:srgbClr val="000000"/>
                </a:solidFill>
                <a:latin typeface="DM Sans" pitchFamily="34" charset="0"/>
                <a:ea typeface="DM Sans" pitchFamily="34" charset="-122"/>
                <a:cs typeface="DM Sans" pitchFamily="34" charset="-120"/>
              </a:rPr>
              <a:t>Goal setting</a:t>
            </a:r>
            <a:endParaRPr lang="en-US" sz="1050" dirty="0"/>
          </a:p>
          <a:p>
            <a:pPr algn="l" marL="190500" indent="-190500">
              <a:lnSpc>
                <a:spcPts val="1313"/>
              </a:lnSpc>
              <a:buSzPct val="100000"/>
              <a:buChar char="•"/>
            </a:pPr>
            <a:r>
              <a:rPr lang="en-US" sz="1100" b="0" spc="-24" kern="0" dirty="0">
                <a:solidFill>
                  <a:srgbClr val="000000"/>
                </a:solidFill>
                <a:latin typeface="DM Sans" pitchFamily="34" charset="0"/>
                <a:ea typeface="DM Sans" pitchFamily="34" charset="-122"/>
                <a:cs typeface="DM Sans" pitchFamily="34" charset="-120"/>
              </a:rPr>
              <a:t>Analyzing current financial situation</a:t>
            </a:r>
            <a:endParaRPr lang="en-US" sz="1050" dirty="0"/>
          </a:p>
          <a:p>
            <a:pPr algn="l" marL="190500" indent="-190500">
              <a:lnSpc>
                <a:spcPts val="1313"/>
              </a:lnSpc>
              <a:buSzPct val="100000"/>
              <a:buChar char="•"/>
            </a:pPr>
            <a:r>
              <a:rPr lang="en-US" sz="1100" b="0" spc="-24" kern="0" dirty="0">
                <a:solidFill>
                  <a:srgbClr val="000000"/>
                </a:solidFill>
                <a:latin typeface="DM Sans" pitchFamily="34" charset="0"/>
                <a:ea typeface="DM Sans" pitchFamily="34" charset="-122"/>
                <a:cs typeface="DM Sans" pitchFamily="34" charset="-120"/>
              </a:rPr>
              <a:t>Building a plan </a:t>
            </a:r>
            <a:endParaRPr lang="en-US" sz="1050" dirty="0"/>
          </a:p>
        </p:txBody>
      </p:sp>
      <p:sp>
        <p:nvSpPr>
          <p:cNvPr id="7" name="Text 4"/>
          <p:cNvSpPr/>
          <p:nvPr/>
        </p:nvSpPr>
        <p:spPr>
          <a:xfrm>
            <a:off x="2949527" y="3208045"/>
            <a:ext cx="3524052" cy="173335"/>
          </a:xfrm>
          <a:prstGeom prst="rect">
            <a:avLst/>
          </a:prstGeom>
          <a:noFill/>
          <a:ln/>
        </p:spPr>
        <p:txBody>
          <a:bodyPr wrap="square" lIns="0" tIns="0" rIns="0" bIns="0" rtlCol="0" anchor="t"/>
          <a:lstStyle/>
          <a:p>
            <a:pPr algn="l">
              <a:lnSpc>
                <a:spcPts val="1365"/>
              </a:lnSpc>
            </a:pPr>
            <a:r>
              <a:rPr lang="en-US" sz="1100" b="1" spc="-24" kern="0" dirty="0">
                <a:solidFill>
                  <a:srgbClr val="000000"/>
                </a:solidFill>
                <a:latin typeface="DM Sans" pitchFamily="34" charset="0"/>
                <a:ea typeface="DM Sans" pitchFamily="34" charset="-122"/>
                <a:cs typeface="DM Sans" pitchFamily="34" charset="-120"/>
              </a:rPr>
              <a:t>Model Portfolio:</a:t>
            </a:r>
            <a:endParaRPr lang="en-US" sz="1050" dirty="0"/>
          </a:p>
        </p:txBody>
      </p:sp>
      <p:sp>
        <p:nvSpPr>
          <p:cNvPr id="8" name="Text 5"/>
          <p:cNvSpPr/>
          <p:nvPr/>
        </p:nvSpPr>
        <p:spPr>
          <a:xfrm>
            <a:off x="2949527" y="3362616"/>
            <a:ext cx="3096369" cy="666750"/>
          </a:xfrm>
          <a:prstGeom prst="rect">
            <a:avLst/>
          </a:prstGeom>
          <a:noFill/>
          <a:ln/>
        </p:spPr>
        <p:txBody>
          <a:bodyPr wrap="square" lIns="0" tIns="0" rIns="0" bIns="0" rtlCol="0" anchor="t"/>
          <a:lstStyle/>
          <a:p>
            <a:pPr algn="l" marL="190500" indent="-190500">
              <a:lnSpc>
                <a:spcPts val="1313"/>
              </a:lnSpc>
              <a:buSzPct val="100000"/>
              <a:buChar char="•"/>
            </a:pPr>
            <a:r>
              <a:rPr lang="en-US" sz="1100" b="1" spc="-24" kern="0" dirty="0">
                <a:solidFill>
                  <a:srgbClr val="312F2F"/>
                </a:solidFill>
                <a:latin typeface="DM Sans" pitchFamily="34" charset="0"/>
                <a:ea typeface="DM Sans" pitchFamily="34" charset="-122"/>
                <a:cs typeface="DM Sans" pitchFamily="34" charset="-120"/>
              </a:rPr>
              <a:t>Curated selection of investments designed to reflect a predetermined investment strategy .</a:t>
            </a:r>
            <a:endParaRPr lang="en-US" sz="1050" dirty="0"/>
          </a:p>
          <a:p>
            <a:pPr algn="l" marL="190500" indent="-190500">
              <a:lnSpc>
                <a:spcPts val="1313"/>
              </a:lnSpc>
              <a:buSzPct val="100000"/>
              <a:buChar char="•"/>
            </a:pPr>
            <a:r>
              <a:rPr lang="en-US" sz="1100" b="1" spc="-24" kern="0" dirty="0">
                <a:solidFill>
                  <a:srgbClr val="312F2F"/>
                </a:solidFill>
                <a:latin typeface="DM Sans" pitchFamily="34" charset="0"/>
                <a:ea typeface="DM Sans" pitchFamily="34" charset="-122"/>
                <a:cs typeface="DM Sans" pitchFamily="34" charset="-120"/>
              </a:rPr>
              <a:t>Diversified portfolio tailored to meet specific financial goals and risk tolerance.</a:t>
            </a:r>
            <a:endParaRPr lang="en-US" sz="1050" dirty="0"/>
          </a:p>
        </p:txBody>
      </p:sp>
      <p:sp>
        <p:nvSpPr>
          <p:cNvPr id="9" name="Text 6"/>
          <p:cNvSpPr/>
          <p:nvPr/>
        </p:nvSpPr>
        <p:spPr>
          <a:xfrm>
            <a:off x="135904" y="4079658"/>
            <a:ext cx="3523357" cy="173335"/>
          </a:xfrm>
          <a:prstGeom prst="rect">
            <a:avLst/>
          </a:prstGeom>
          <a:noFill/>
          <a:ln/>
        </p:spPr>
        <p:txBody>
          <a:bodyPr wrap="square" lIns="0" tIns="0" rIns="0" bIns="0" rtlCol="0" anchor="t"/>
          <a:lstStyle/>
          <a:p>
            <a:pPr algn="l">
              <a:lnSpc>
                <a:spcPts val="1365"/>
              </a:lnSpc>
            </a:pPr>
            <a:r>
              <a:rPr lang="en-US" sz="1100" b="1" spc="-24" kern="0" dirty="0">
                <a:solidFill>
                  <a:srgbClr val="000000"/>
                </a:solidFill>
                <a:latin typeface="DM Sans" pitchFamily="34" charset="0"/>
                <a:ea typeface="DM Sans" pitchFamily="34" charset="-122"/>
                <a:cs typeface="DM Sans" pitchFamily="34" charset="-120"/>
              </a:rPr>
              <a:t>Investment Advisory:</a:t>
            </a:r>
            <a:endParaRPr lang="en-US" sz="1050" dirty="0"/>
          </a:p>
        </p:txBody>
      </p:sp>
      <p:sp>
        <p:nvSpPr>
          <p:cNvPr id="10" name="Text 7"/>
          <p:cNvSpPr/>
          <p:nvPr/>
        </p:nvSpPr>
        <p:spPr>
          <a:xfrm>
            <a:off x="135904" y="4243389"/>
            <a:ext cx="2729210" cy="833437"/>
          </a:xfrm>
          <a:prstGeom prst="rect">
            <a:avLst/>
          </a:prstGeom>
          <a:noFill/>
          <a:ln/>
        </p:spPr>
        <p:txBody>
          <a:bodyPr wrap="square" lIns="0" tIns="0" rIns="0" bIns="0" rtlCol="0" anchor="t"/>
          <a:lstStyle/>
          <a:p>
            <a:pPr algn="l" marL="190500" indent="-190500">
              <a:lnSpc>
                <a:spcPts val="1313"/>
              </a:lnSpc>
              <a:buSzPct val="100000"/>
              <a:buChar char="•"/>
            </a:pPr>
            <a:r>
              <a:rPr lang="en-US" sz="1100" b="0" spc="-24" kern="0" dirty="0">
                <a:solidFill>
                  <a:srgbClr val="000000"/>
                </a:solidFill>
                <a:latin typeface="DM Sans" pitchFamily="34" charset="0"/>
                <a:ea typeface="DM Sans" pitchFamily="34" charset="-122"/>
                <a:cs typeface="DM Sans" pitchFamily="34" charset="-120"/>
              </a:rPr>
              <a:t>Seeking professional guidance and recommendations.</a:t>
            </a:r>
            <a:endParaRPr lang="en-US" sz="1050" dirty="0"/>
          </a:p>
          <a:p>
            <a:pPr algn="l" marL="190500" indent="-190500">
              <a:lnSpc>
                <a:spcPts val="1313"/>
              </a:lnSpc>
              <a:buSzPct val="100000"/>
              <a:buChar char="•"/>
            </a:pPr>
            <a:r>
              <a:rPr lang="en-US" sz="1100" b="0" spc="-24" kern="0" dirty="0">
                <a:solidFill>
                  <a:srgbClr val="000000"/>
                </a:solidFill>
                <a:latin typeface="DM Sans" pitchFamily="34" charset="0"/>
                <a:ea typeface="DM Sans" pitchFamily="34" charset="-122"/>
                <a:cs typeface="DM Sans" pitchFamily="34" charset="-120"/>
              </a:rPr>
              <a:t>Leveraging expert insights and analysis to make informed choices aligned with individual objectives and risk preferences.</a:t>
            </a:r>
            <a:endParaRPr lang="en-US" sz="1050" dirty="0"/>
          </a:p>
        </p:txBody>
      </p:sp>
      <p:sp>
        <p:nvSpPr>
          <p:cNvPr id="11" name="Text 8"/>
          <p:cNvSpPr/>
          <p:nvPr/>
        </p:nvSpPr>
        <p:spPr>
          <a:xfrm>
            <a:off x="2949527" y="4082490"/>
            <a:ext cx="2508647" cy="173335"/>
          </a:xfrm>
          <a:prstGeom prst="rect">
            <a:avLst/>
          </a:prstGeom>
          <a:noFill/>
          <a:ln/>
        </p:spPr>
        <p:txBody>
          <a:bodyPr wrap="square" lIns="0" tIns="0" rIns="0" bIns="0" rtlCol="0" anchor="t"/>
          <a:lstStyle/>
          <a:p>
            <a:pPr algn="l">
              <a:lnSpc>
                <a:spcPts val="1365"/>
              </a:lnSpc>
            </a:pPr>
            <a:r>
              <a:rPr lang="en-US" sz="1100" b="1" spc="-24" kern="0" dirty="0">
                <a:solidFill>
                  <a:srgbClr val="000000"/>
                </a:solidFill>
                <a:latin typeface="DM Sans" pitchFamily="34" charset="0"/>
                <a:ea typeface="DM Sans" pitchFamily="34" charset="-122"/>
                <a:cs typeface="DM Sans" pitchFamily="34" charset="-120"/>
              </a:rPr>
              <a:t>Additional Perks:</a:t>
            </a:r>
            <a:endParaRPr lang="en-US" sz="1050" dirty="0"/>
          </a:p>
        </p:txBody>
      </p:sp>
      <p:sp>
        <p:nvSpPr>
          <p:cNvPr id="12" name="Text 9"/>
          <p:cNvSpPr/>
          <p:nvPr/>
        </p:nvSpPr>
        <p:spPr>
          <a:xfrm>
            <a:off x="2949527" y="4233818"/>
            <a:ext cx="2962424" cy="833438"/>
          </a:xfrm>
          <a:prstGeom prst="rect">
            <a:avLst/>
          </a:prstGeom>
          <a:noFill/>
          <a:ln/>
        </p:spPr>
        <p:txBody>
          <a:bodyPr wrap="square" lIns="0" tIns="0" rIns="0" bIns="0" rtlCol="0" anchor="t"/>
          <a:lstStyle/>
          <a:p>
            <a:pPr algn="l" marL="190500" indent="-190500">
              <a:lnSpc>
                <a:spcPts val="1313"/>
              </a:lnSpc>
              <a:buSzPct val="100000"/>
              <a:buChar char="•"/>
            </a:pPr>
            <a:r>
              <a:rPr lang="en-US" sz="1100" b="1" spc="-24" kern="0" dirty="0">
                <a:solidFill>
                  <a:srgbClr val="312F2F"/>
                </a:solidFill>
                <a:latin typeface="DM Sans" pitchFamily="34" charset="0"/>
                <a:ea typeface="DM Sans" pitchFamily="34" charset="-122"/>
                <a:cs typeface="DM Sans" pitchFamily="34" charset="-120"/>
              </a:rPr>
              <a:t>Access to powerful tools like Goal trackers, Goal calculators and Financial health checkup etc.</a:t>
            </a:r>
            <a:endParaRPr lang="en-US" sz="1050" dirty="0"/>
          </a:p>
          <a:p>
            <a:pPr algn="l" marL="190500" indent="-190500">
              <a:lnSpc>
                <a:spcPts val="1313"/>
              </a:lnSpc>
              <a:buSzPct val="100000"/>
              <a:buChar char="•"/>
            </a:pPr>
            <a:r>
              <a:rPr lang="en-US" sz="1100" b="1" spc="-24" kern="0" dirty="0">
                <a:solidFill>
                  <a:srgbClr val="312F2F"/>
                </a:solidFill>
                <a:latin typeface="DM Sans" pitchFamily="34" charset="0"/>
                <a:ea typeface="DM Sans" pitchFamily="34" charset="-122"/>
                <a:cs typeface="DM Sans" pitchFamily="34" charset="-120"/>
              </a:rPr>
              <a:t>Also provides insurance, tax and retirement planning</a:t>
            </a:r>
            <a:pPr algn="l">
              <a:lnSpc>
                <a:spcPts val="1313"/>
              </a:lnSpc>
            </a:pPr>
            <a:r>
              <a:rPr lang="en-US" sz="1100" b="1" spc="-24" kern="0" dirty="0">
                <a:solidFill>
                  <a:srgbClr val="000000"/>
                </a:solidFill>
                <a:latin typeface="DM Sans" pitchFamily="34" charset="0"/>
                <a:ea typeface="DM Sans" pitchFamily="34" charset="-122"/>
                <a:cs typeface="DM Sans" pitchFamily="34" charset="-120"/>
              </a:rPr>
              <a:t>.</a:t>
            </a:r>
            <a:endParaRPr lang="en-US" sz="1050" dirty="0"/>
          </a:p>
        </p:txBody>
      </p:sp>
      <p:sp>
        <p:nvSpPr>
          <p:cNvPr id="13" name="Text 10"/>
          <p:cNvSpPr/>
          <p:nvPr/>
        </p:nvSpPr>
        <p:spPr>
          <a:xfrm>
            <a:off x="6199383" y="296006"/>
            <a:ext cx="1230409" cy="1047750"/>
          </a:xfrm>
          <a:prstGeom prst="roundRect">
            <a:avLst>
              <a:gd name="adj" fmla="val -87273"/>
            </a:avLst>
          </a:prstGeom>
          <a:solidFill>
            <a:srgbClr val="12F2A2"/>
          </a:solidFill>
          <a:ln/>
        </p:spPr>
        <p:txBody>
          <a:bodyPr wrap="square" lIns="68356" tIns="123693" rIns="68356" bIns="123693" rtlCol="0" anchor="ctr"/>
          <a:lstStyle/>
          <a:p>
            <a:pPr algn="ctr">
              <a:lnSpc>
                <a:spcPts val="3000"/>
              </a:lnSpc>
            </a:pPr>
            <a:r>
              <a:rPr lang="en-US" sz="2400" spc="-24" kern="0" dirty="0">
                <a:solidFill>
                  <a:srgbClr val="FFFFFF"/>
                </a:solidFill>
                <a:latin typeface="Hanson Bold" pitchFamily="34" charset="0"/>
                <a:ea typeface="Hanson Bold" pitchFamily="34" charset="-122"/>
                <a:cs typeface="Hanson Bold" pitchFamily="34" charset="-120"/>
              </a:rPr>
              <a:t>2k</a:t>
            </a:r>
            <a:pPr algn="ctr">
              <a:lnSpc>
                <a:spcPts val="1500"/>
              </a:lnSpc>
            </a:pPr>
            <a:r>
              <a:rPr lang="en-US" sz="1000" spc="-24" kern="0" dirty="0">
                <a:solidFill>
                  <a:srgbClr val="FFFFFF"/>
                </a:solidFill>
              </a:rPr>
              <a:t> </a:t>
            </a:r>
            <a:pPr algn="ctr">
              <a:lnSpc>
                <a:spcPts val="1500"/>
              </a:lnSpc>
            </a:pPr>
            <a:r>
              <a:rPr lang="en-US" sz="900" spc="-24" kern="0" dirty="0">
                <a:solidFill>
                  <a:srgbClr val="FFFFFF"/>
                </a:solidFill>
              </a:rPr>
              <a:t>Followers on LinkedIn</a:t>
            </a:r>
            <a:endParaRPr lang="en-US" sz="1200" dirty="0"/>
          </a:p>
        </p:txBody>
      </p:sp>
      <p:sp>
        <p:nvSpPr>
          <p:cNvPr id="14" name="Text 11"/>
          <p:cNvSpPr/>
          <p:nvPr/>
        </p:nvSpPr>
        <p:spPr>
          <a:xfrm>
            <a:off x="7596808" y="295348"/>
            <a:ext cx="1230409" cy="1047750"/>
          </a:xfrm>
          <a:prstGeom prst="roundRect">
            <a:avLst>
              <a:gd name="adj" fmla="val -87273"/>
            </a:avLst>
          </a:prstGeom>
          <a:solidFill>
            <a:srgbClr val="12F2A2"/>
          </a:solidFill>
          <a:ln/>
        </p:spPr>
        <p:txBody>
          <a:bodyPr wrap="square" lIns="68356" tIns="123693" rIns="68356" bIns="123693" rtlCol="0" anchor="ctr"/>
          <a:lstStyle/>
          <a:p>
            <a:pPr algn="ctr">
              <a:lnSpc>
                <a:spcPts val="3000"/>
              </a:lnSpc>
            </a:pPr>
            <a:r>
              <a:rPr lang="en-US" sz="2400" spc="-24" kern="0" dirty="0">
                <a:solidFill>
                  <a:srgbClr val="FFFFFF"/>
                </a:solidFill>
                <a:latin typeface="Hanson Bold" pitchFamily="34" charset="0"/>
                <a:ea typeface="Hanson Bold" pitchFamily="34" charset="-122"/>
                <a:cs typeface="Hanson Bold" pitchFamily="34" charset="-120"/>
              </a:rPr>
              <a:t>100</a:t>
            </a:r>
            <a:pPr algn="ctr">
              <a:lnSpc>
                <a:spcPts val="1500"/>
              </a:lnSpc>
            </a:pPr>
            <a:r>
              <a:rPr lang="en-US" sz="1000" spc="-24" kern="0" dirty="0">
                <a:solidFill>
                  <a:srgbClr val="FFFFFF"/>
                </a:solidFill>
              </a:rPr>
              <a:t> </a:t>
            </a:r>
            <a:pPr algn="ctr">
              <a:lnSpc>
                <a:spcPts val="1500"/>
              </a:lnSpc>
            </a:pPr>
            <a:r>
              <a:rPr lang="en-US" sz="900" spc="-24" kern="0" dirty="0">
                <a:solidFill>
                  <a:srgbClr val="FFFFFF"/>
                </a:solidFill>
              </a:rPr>
              <a:t>100k+ mobile app downloads</a:t>
            </a:r>
            <a:endParaRPr lang="en-US" sz="1200" dirty="0"/>
          </a:p>
        </p:txBody>
      </p:sp>
      <p:sp>
        <p:nvSpPr>
          <p:cNvPr id="15" name="Text 12"/>
          <p:cNvSpPr/>
          <p:nvPr/>
        </p:nvSpPr>
        <p:spPr>
          <a:xfrm>
            <a:off x="7592358" y="1521515"/>
            <a:ext cx="1230409" cy="1047750"/>
          </a:xfrm>
          <a:prstGeom prst="roundRect">
            <a:avLst>
              <a:gd name="adj" fmla="val -87273"/>
            </a:avLst>
          </a:prstGeom>
          <a:solidFill>
            <a:srgbClr val="12F2A2"/>
          </a:solidFill>
          <a:ln/>
        </p:spPr>
        <p:txBody>
          <a:bodyPr wrap="square" lIns="68356" tIns="123693" rIns="68356" bIns="123693" rtlCol="0" anchor="ctr"/>
          <a:lstStyle/>
          <a:p>
            <a:pPr algn="ctr">
              <a:lnSpc>
                <a:spcPts val="3000"/>
              </a:lnSpc>
            </a:pPr>
            <a:r>
              <a:rPr lang="en-US" sz="2400" spc="-24" kern="0" dirty="0">
                <a:solidFill>
                  <a:srgbClr val="FFFFFF"/>
                </a:solidFill>
                <a:latin typeface="Hanson Bold" pitchFamily="34" charset="0"/>
                <a:ea typeface="Hanson Bold" pitchFamily="34" charset="-122"/>
                <a:cs typeface="Hanson Bold" pitchFamily="34" charset="-120"/>
              </a:rPr>
              <a:t>2.8</a:t>
            </a:r>
            <a:pPr algn="ctr">
              <a:lnSpc>
                <a:spcPts val="1500"/>
              </a:lnSpc>
            </a:pPr>
            <a:r>
              <a:rPr lang="en-US" sz="1000" spc="-24" kern="0" dirty="0">
                <a:solidFill>
                  <a:srgbClr val="FFFFFF"/>
                </a:solidFill>
              </a:rPr>
              <a:t> </a:t>
            </a:r>
            <a:endParaRPr lang="en-US" sz="1200" dirty="0"/>
          </a:p>
          <a:p>
            <a:pPr algn="ctr">
              <a:lnSpc>
                <a:spcPts val="1500"/>
              </a:lnSpc>
            </a:pPr>
            <a:r>
              <a:rPr lang="en-US" sz="900" spc="-24" kern="0" dirty="0">
                <a:solidFill>
                  <a:srgbClr val="FFFFFF"/>
                </a:solidFill>
              </a:rPr>
              <a:t>131 reviews on AppStore</a:t>
            </a:r>
            <a:endParaRPr lang="en-US" sz="1200" dirty="0"/>
          </a:p>
        </p:txBody>
      </p:sp>
      <p:pic>
        <p:nvPicPr>
          <p:cNvPr id="16" name="Image 0" descr="https://external-media.api.pitch.com/provider/icons8/fluent/light-on.svg">    </p:cNvPr>
          <p:cNvPicPr>
            <a:picLocks noChangeAspect="1"/>
          </p:cNvPicPr>
          <p:nvPr/>
        </p:nvPicPr>
        <p:blipFill>
          <a:blip r:embed="rId1">
            <a:extLst>
              <a:ext uri="{96DAC541-7B7A-43D3-8B79-37D633B846F1}">
                <asvg:svgBlip xmlns:asvg="http://schemas.microsoft.com/office/drawing/2016/SVG/main" r:embed="rId2"/>
              </a:ext>
            </a:extLst>
          </a:blip>
          <a:srcRect l="0" r="0" t="0" b="0"/>
          <a:stretch/>
        </p:blipFill>
        <p:spPr>
          <a:xfrm>
            <a:off x="128944" y="1796550"/>
            <a:ext cx="321438" cy="321438"/>
          </a:xfrm>
          <a:prstGeom prst="rect">
            <a:avLst/>
          </a:prstGeom>
        </p:spPr>
      </p:pic>
      <p:pic>
        <p:nvPicPr>
          <p:cNvPr id="17" name="Image 1" descr="https://external-media.api.pitch.com/provider/icons8/fluent/define-location.svg">    </p:cNvPr>
          <p:cNvPicPr>
            <a:picLocks noChangeAspect="1"/>
          </p:cNvPicPr>
          <p:nvPr/>
        </p:nvPicPr>
        <p:blipFill>
          <a:blip r:embed="rId3">
            <a:extLst>
              <a:ext uri="{96DAC541-7B7A-43D3-8B79-37D633B846F1}">
                <asvg:svgBlip xmlns:asvg="http://schemas.microsoft.com/office/drawing/2016/SVG/main" r:embed="rId4"/>
              </a:ext>
            </a:extLst>
          </a:blip>
          <a:srcRect l="0" r="0" t="0" b="0"/>
          <a:stretch/>
        </p:blipFill>
        <p:spPr>
          <a:xfrm>
            <a:off x="128944" y="2365761"/>
            <a:ext cx="321438" cy="321438"/>
          </a:xfrm>
          <a:prstGeom prst="rect">
            <a:avLst/>
          </a:prstGeom>
        </p:spPr>
      </p:pic>
      <p:sp>
        <p:nvSpPr>
          <p:cNvPr id="18" name="Text 13"/>
          <p:cNvSpPr/>
          <p:nvPr/>
        </p:nvSpPr>
        <p:spPr>
          <a:xfrm>
            <a:off x="565101" y="2363875"/>
            <a:ext cx="5186859" cy="381000"/>
          </a:xfrm>
          <a:prstGeom prst="rect">
            <a:avLst/>
          </a:prstGeom>
          <a:noFill/>
          <a:ln/>
        </p:spPr>
        <p:txBody>
          <a:bodyPr wrap="square" lIns="0" tIns="0" rIns="0" bIns="0" rtlCol="0" anchor="t"/>
          <a:lstStyle/>
          <a:p>
            <a:pPr algn="l">
              <a:lnSpc>
                <a:spcPts val="1500"/>
              </a:lnSpc>
            </a:pPr>
            <a:r>
              <a:rPr lang="en-US" sz="1200" b="1" spc="-24" kern="0" dirty="0">
                <a:solidFill>
                  <a:srgbClr val="000000"/>
                </a:solidFill>
                <a:latin typeface="DM Sans" pitchFamily="34" charset="0"/>
                <a:ea typeface="DM Sans" pitchFamily="34" charset="-122"/>
                <a:cs typeface="DM Sans" pitchFamily="34" charset="-120"/>
              </a:rPr>
              <a:t>Mission</a:t>
            </a:r>
            <a:pPr algn="l">
              <a:lnSpc>
                <a:spcPts val="1500"/>
              </a:lnSpc>
            </a:pPr>
            <a:r>
              <a:rPr lang="en-US" sz="1200" b="1" spc="-24" kern="0" dirty="0">
                <a:solidFill>
                  <a:srgbClr val="000000"/>
                </a:solidFill>
                <a:latin typeface="DM Sans" pitchFamily="34" charset="0"/>
                <a:ea typeface="DM Sans" pitchFamily="34" charset="-122"/>
                <a:cs typeface="DM Sans" pitchFamily="34" charset="-120"/>
              </a:rPr>
              <a:t>: To make ‘Personal Finance Advisory’ accessible and affordable for everyone, and to provide completely unbiased Financial Advice</a:t>
            </a:r>
            <a:endParaRPr lang="en-US" sz="1200" dirty="0"/>
          </a:p>
        </p:txBody>
      </p:sp>
      <p:sp>
        <p:nvSpPr>
          <p:cNvPr id="19" name="Text 14"/>
          <p:cNvSpPr/>
          <p:nvPr/>
        </p:nvSpPr>
        <p:spPr>
          <a:xfrm>
            <a:off x="565101" y="1797396"/>
            <a:ext cx="5186859" cy="381000"/>
          </a:xfrm>
          <a:prstGeom prst="rect">
            <a:avLst/>
          </a:prstGeom>
          <a:noFill/>
          <a:ln/>
        </p:spPr>
        <p:txBody>
          <a:bodyPr wrap="square" lIns="0" tIns="0" rIns="0" bIns="0" rtlCol="0" anchor="t"/>
          <a:lstStyle/>
          <a:p>
            <a:pPr algn="l">
              <a:lnSpc>
                <a:spcPts val="1500"/>
              </a:lnSpc>
            </a:pPr>
            <a:r>
              <a:rPr lang="en-US" sz="1200" b="1" spc="-24" kern="0" dirty="0">
                <a:solidFill>
                  <a:srgbClr val="000000"/>
                </a:solidFill>
                <a:latin typeface="DM Sans" pitchFamily="34" charset="0"/>
                <a:ea typeface="DM Sans" pitchFamily="34" charset="-122"/>
                <a:cs typeface="DM Sans" pitchFamily="34" charset="-120"/>
              </a:rPr>
              <a:t>Vision</a:t>
            </a:r>
            <a:pPr algn="l">
              <a:lnSpc>
                <a:spcPts val="1500"/>
              </a:lnSpc>
            </a:pPr>
            <a:r>
              <a:rPr lang="en-US" sz="1200" b="1" spc="-24" kern="0" dirty="0">
                <a:solidFill>
                  <a:srgbClr val="000000"/>
                </a:solidFill>
                <a:latin typeface="DM Sans" pitchFamily="34" charset="0"/>
                <a:ea typeface="DM Sans" pitchFamily="34" charset="-122"/>
                <a:cs typeface="DM Sans" pitchFamily="34" charset="-120"/>
              </a:rPr>
              <a:t>: To help bring about a world that confidently makes smart financial decisions</a:t>
            </a:r>
            <a:endParaRPr lang="en-US" sz="1200" dirty="0"/>
          </a:p>
        </p:txBody>
      </p:sp>
      <p:sp>
        <p:nvSpPr>
          <p:cNvPr id="20" name="Text 15"/>
          <p:cNvSpPr/>
          <p:nvPr/>
        </p:nvSpPr>
        <p:spPr>
          <a:xfrm>
            <a:off x="130717" y="2851837"/>
            <a:ext cx="3194943" cy="247650"/>
          </a:xfrm>
          <a:prstGeom prst="rect">
            <a:avLst/>
          </a:prstGeom>
          <a:noFill/>
          <a:ln/>
        </p:spPr>
        <p:txBody>
          <a:bodyPr wrap="none" lIns="0" tIns="0" rIns="0" bIns="0" rtlCol="0" anchor="t">
            <a:spAutoFit/>
          </a:bodyPr>
          <a:lstStyle/>
          <a:p>
            <a:pPr algn="l">
              <a:lnSpc>
                <a:spcPts val="1950"/>
              </a:lnSpc>
            </a:pPr>
            <a:r>
              <a:rPr lang="en-US" sz="1500" b="1" spc="-24" kern="0" dirty="0">
                <a:solidFill>
                  <a:srgbClr val="000000"/>
                </a:solidFill>
                <a:latin typeface="DM Sans" pitchFamily="34" charset="0"/>
                <a:ea typeface="DM Sans" pitchFamily="34" charset="-122"/>
                <a:cs typeface="DM Sans" pitchFamily="34" charset="-120"/>
              </a:rPr>
              <a:t>Key Offerings and Value Proposition</a:t>
            </a:r>
            <a:endParaRPr lang="en-US" sz="1500" dirty="0"/>
          </a:p>
        </p:txBody>
      </p:sp>
      <p:sp>
        <p:nvSpPr>
          <p:cNvPr id="21" name="Text 16"/>
          <p:cNvSpPr/>
          <p:nvPr/>
        </p:nvSpPr>
        <p:spPr>
          <a:xfrm>
            <a:off x="6200571" y="1521367"/>
            <a:ext cx="1230409" cy="1047750"/>
          </a:xfrm>
          <a:prstGeom prst="roundRect">
            <a:avLst>
              <a:gd name="adj" fmla="val -87273"/>
            </a:avLst>
          </a:prstGeom>
          <a:solidFill>
            <a:srgbClr val="12F2A2"/>
          </a:solidFill>
          <a:ln/>
        </p:spPr>
        <p:txBody>
          <a:bodyPr wrap="square" lIns="68356" tIns="123693" rIns="68356" bIns="123693" rtlCol="0" anchor="ctr"/>
          <a:lstStyle/>
          <a:p>
            <a:pPr algn="ctr">
              <a:lnSpc>
                <a:spcPts val="3000"/>
              </a:lnSpc>
            </a:pPr>
            <a:r>
              <a:rPr lang="en-US" sz="2400" spc="-24" kern="0" dirty="0">
                <a:solidFill>
                  <a:srgbClr val="FFFFFF"/>
                </a:solidFill>
                <a:latin typeface="Hanson Bold" pitchFamily="34" charset="0"/>
                <a:ea typeface="Hanson Bold" pitchFamily="34" charset="-122"/>
                <a:cs typeface="Hanson Bold" pitchFamily="34" charset="-120"/>
              </a:rPr>
              <a:t>1.7</a:t>
            </a:r>
            <a:endParaRPr lang="en-US" sz="1200" dirty="0"/>
          </a:p>
          <a:p>
            <a:pPr algn="ctr">
              <a:lnSpc>
                <a:spcPts val="1500"/>
              </a:lnSpc>
            </a:pPr>
            <a:r>
              <a:rPr lang="en-US" sz="900" spc="-24" kern="0" dirty="0">
                <a:solidFill>
                  <a:srgbClr val="FFFFFF"/>
                </a:solidFill>
              </a:rPr>
              <a:t>1.7k+ Followers on Instagram</a:t>
            </a:r>
            <a:endParaRPr lang="en-US" sz="1200" dirty="0"/>
          </a:p>
        </p:txBody>
      </p:sp>
      <p:sp>
        <p:nvSpPr>
          <p:cNvPr id="22" name="Text 17"/>
          <p:cNvSpPr/>
          <p:nvPr/>
        </p:nvSpPr>
        <p:spPr>
          <a:xfrm>
            <a:off x="6724995" y="2707239"/>
            <a:ext cx="1566070" cy="1047750"/>
          </a:xfrm>
          <a:prstGeom prst="roundRect">
            <a:avLst>
              <a:gd name="adj" fmla="val -87273"/>
            </a:avLst>
          </a:prstGeom>
          <a:solidFill>
            <a:srgbClr val="12F2A2"/>
          </a:solidFill>
          <a:ln/>
        </p:spPr>
        <p:txBody>
          <a:bodyPr wrap="square" lIns="87004" tIns="123693" rIns="87004" bIns="123693" rtlCol="0" anchor="ctr"/>
          <a:lstStyle/>
          <a:p>
            <a:pPr algn="ctr">
              <a:lnSpc>
                <a:spcPts val="3000"/>
              </a:lnSpc>
            </a:pPr>
            <a:r>
              <a:rPr lang="en-US" sz="2400" spc="-24" kern="0" dirty="0">
                <a:solidFill>
                  <a:srgbClr val="FFFFFF"/>
                </a:solidFill>
                <a:latin typeface="Hanson Bold" pitchFamily="34" charset="0"/>
                <a:ea typeface="Hanson Bold" pitchFamily="34" charset="-122"/>
                <a:cs typeface="Hanson Bold" pitchFamily="34" charset="-120"/>
              </a:rPr>
              <a:t>25-30</a:t>
            </a:r>
            <a:endParaRPr lang="en-US" sz="1200" dirty="0"/>
          </a:p>
          <a:p>
            <a:pPr algn="ctr">
              <a:lnSpc>
                <a:spcPts val="1500"/>
              </a:lnSpc>
            </a:pPr>
            <a:r>
              <a:rPr lang="en-US" sz="900" b="0" spc="-24" kern="0" dirty="0">
                <a:solidFill>
                  <a:srgbClr val="FFFFFF"/>
                </a:solidFill>
              </a:rPr>
              <a:t>Target Age Group</a:t>
            </a:r>
            <a:endParaRPr lang="en-US" sz="1200" dirty="0"/>
          </a:p>
        </p:txBody>
      </p:sp>
      <p:sp>
        <p:nvSpPr>
          <p:cNvPr id="23" name="Text 18"/>
          <p:cNvSpPr/>
          <p:nvPr/>
        </p:nvSpPr>
        <p:spPr>
          <a:xfrm>
            <a:off x="6755088" y="3859523"/>
            <a:ext cx="1501973" cy="297160"/>
          </a:xfrm>
          <a:prstGeom prst="rect">
            <a:avLst/>
          </a:prstGeom>
          <a:noFill/>
          <a:ln/>
        </p:spPr>
        <p:txBody>
          <a:bodyPr wrap="square" lIns="0" tIns="0" rIns="0" bIns="0" rtlCol="0" anchor="t"/>
          <a:lstStyle/>
          <a:p>
            <a:pPr algn="ctr">
              <a:lnSpc>
                <a:spcPts val="2340"/>
              </a:lnSpc>
            </a:pPr>
            <a:r>
              <a:rPr lang="en-US" sz="1800" b="1" spc="-24" kern="0" dirty="0">
                <a:solidFill>
                  <a:srgbClr val="000000"/>
                </a:solidFill>
                <a:latin typeface="DM Sans" pitchFamily="34" charset="0"/>
                <a:ea typeface="DM Sans" pitchFamily="34" charset="-122"/>
                <a:cs typeface="DM Sans" pitchFamily="34" charset="-120"/>
              </a:rPr>
              <a:t>Competitors</a:t>
            </a:r>
            <a:endParaRPr lang="en-US" sz="1800" dirty="0"/>
          </a:p>
        </p:txBody>
      </p:sp>
      <p:sp>
        <p:nvSpPr>
          <p:cNvPr id="24" name="Shape 19"/>
          <p:cNvSpPr/>
          <p:nvPr/>
        </p:nvSpPr>
        <p:spPr>
          <a:xfrm rot="5400000">
            <a:off x="3535358" y="2669878"/>
            <a:ext cx="4796776" cy="0"/>
          </a:xfrm>
          <a:prstGeom prst="line">
            <a:avLst/>
          </a:prstGeom>
          <a:solidFill>
            <a:srgbClr val="684BFF"/>
          </a:solidFill>
          <a:ln w="21167">
            <a:solidFill>
              <a:srgbClr val="09E395"/>
            </a:solidFill>
            <a:prstDash val="solid"/>
            <a:headEnd type="none"/>
            <a:tailEnd type="none"/>
          </a:ln>
        </p:spPr>
      </p:sp>
      <p:pic>
        <p:nvPicPr>
          <p:cNvPr id="25" name="Image 2" descr="https://pitch-assets-ccb95893-de3f-4266-973c-20049231b248.s3.eu-west-1.amazonaws.com/1e41b224-e426-4a41-bd27-2ac0dbc164ad?pitch-bytes=20240&amp;pitch-content-type=image%2Fpng">    </p:cNvPr>
          <p:cNvPicPr>
            <a:picLocks noChangeAspect="1"/>
          </p:cNvPicPr>
          <p:nvPr/>
        </p:nvPicPr>
        <p:blipFill>
          <a:blip r:embed="rId5"/>
          <a:srcRect l="0" r="0" t="0" b="0"/>
          <a:stretch/>
        </p:blipFill>
        <p:spPr>
          <a:xfrm>
            <a:off x="3136060" y="21786"/>
            <a:ext cx="2775921" cy="690202"/>
          </a:xfrm>
          <a:prstGeom prst="rect">
            <a:avLst/>
          </a:prstGeom>
        </p:spPr>
      </p:pic>
      <p:sp>
        <p:nvSpPr>
          <p:cNvPr id="26" name="Text 20"/>
          <p:cNvSpPr/>
          <p:nvPr/>
        </p:nvSpPr>
        <p:spPr>
          <a:xfrm>
            <a:off x="6100676" y="4243389"/>
            <a:ext cx="2726541" cy="795642"/>
          </a:xfrm>
          <a:prstGeom prst="roundRect">
            <a:avLst>
              <a:gd name="adj" fmla="val 20000"/>
            </a:avLst>
          </a:prstGeom>
          <a:solidFill>
            <a:srgbClr val="000000">
              <a:alpha val="0"/>
            </a:srgbClr>
          </a:solidFill>
          <a:ln w="21167">
            <a:solidFill>
              <a:srgbClr val="12F2A2"/>
            </a:solidFill>
          </a:ln>
        </p:spPr>
        <p:txBody>
          <a:bodyPr wrap="square" lIns="151474" tIns="93930" rIns="151474" bIns="93930" rtlCol="0" anchor="ctr"/>
          <a:lstStyle/>
          <a:p>
            <a:pPr algn="ctr">
              <a:lnSpc>
                <a:spcPts val="1500"/>
              </a:lnSpc>
            </a:pPr>
            <a:endParaRPr lang="en-US" sz="1200" dirty="0"/>
          </a:p>
        </p:txBody>
      </p:sp>
      <p:pic>
        <p:nvPicPr>
          <p:cNvPr id="27" name="Image 3" descr="https://pitch-assets-ccb95893-de3f-4266-973c-20049231b248.s3.eu-west-1.amazonaws.com/2e0af849-1aef-4fc7-bb73-b2e60bfcd862?pitch-bytes=4164&amp;pitch-content-type=image%2Fwebp">    </p:cNvPr>
          <p:cNvPicPr>
            <a:picLocks noChangeAspect="1"/>
          </p:cNvPicPr>
          <p:nvPr/>
        </p:nvPicPr>
        <p:blipFill>
          <a:blip r:embed="rId6"/>
          <a:srcRect l="8907" r="7634" t="21543" b="19515"/>
          <a:stretch/>
        </p:blipFill>
        <p:spPr>
          <a:xfrm>
            <a:off x="6279133" y="4374532"/>
            <a:ext cx="627585" cy="443227"/>
          </a:xfrm>
          <a:prstGeom prst="rect">
            <a:avLst/>
          </a:prstGeom>
          <a:effectLst>
            <a:outerShdw sx="100000" sy="100000" kx="0" ky="0" algn="bl" rotWithShape="0" blurRad="152400" dist="50800" dir="3780000">
              <a:srgbClr val="000000">
                <a:alpha val="20000"/>
              </a:srgbClr>
            </a:outerShdw>
          </a:effectLst>
        </p:spPr>
      </p:pic>
      <p:pic>
        <p:nvPicPr>
          <p:cNvPr id="28" name="Image 4" descr="https://pitch-assets-ccb95893-de3f-4266-973c-20049231b248.s3.eu-west-1.amazonaws.com/a4ea6afc-aa68-4564-8a45-f80bbdbaa6e3?pitch-bytes=3774&amp;pitch-content-type=image%2Fwebp">    </p:cNvPr>
          <p:cNvPicPr>
            <a:picLocks noChangeAspect="1"/>
          </p:cNvPicPr>
          <p:nvPr/>
        </p:nvPicPr>
        <p:blipFill>
          <a:blip r:embed="rId7"/>
          <a:srcRect l="0" r="0" t="18932" b="19939"/>
          <a:stretch/>
        </p:blipFill>
        <p:spPr>
          <a:xfrm>
            <a:off x="7142566" y="4374532"/>
            <a:ext cx="725072" cy="443227"/>
          </a:xfrm>
          <a:prstGeom prst="rect">
            <a:avLst/>
          </a:prstGeom>
          <a:effectLst>
            <a:outerShdw sx="100000" sy="100000" kx="0" ky="0" algn="bl" rotWithShape="0" blurRad="152400" dist="50800" dir="3780000">
              <a:srgbClr val="000000">
                <a:alpha val="20000"/>
              </a:srgbClr>
            </a:outerShdw>
          </a:effectLst>
        </p:spPr>
      </p:pic>
      <p:pic>
        <p:nvPicPr>
          <p:cNvPr id="29" name="Image 5" descr="https://pitch-assets-ccb95893-de3f-4266-973c-20049231b248.s3.eu-west-1.amazonaws.com/24a08e44-cd81-4af4-ad68-ae46a90fb5c3?pitch-bytes=9252&amp;pitch-content-type=image%2Fwebp">    </p:cNvPr>
          <p:cNvPicPr>
            <a:picLocks noChangeAspect="1"/>
          </p:cNvPicPr>
          <p:nvPr/>
        </p:nvPicPr>
        <p:blipFill>
          <a:blip r:embed="rId8"/>
          <a:srcRect l="0" r="0" t="4723" b="12349"/>
          <a:stretch/>
        </p:blipFill>
        <p:spPr>
          <a:xfrm>
            <a:off x="8146367" y="4378202"/>
            <a:ext cx="525622" cy="435888"/>
          </a:xfrm>
          <a:prstGeom prst="rect">
            <a:avLst/>
          </a:prstGeom>
          <a:effectLst>
            <a:outerShdw sx="100000" sy="100000" kx="0" ky="0" algn="bl" rotWithShape="0" blurRad="152400" dist="50800" dir="3780000">
              <a:srgbClr val="000000">
                <a:alpha val="20000"/>
              </a:srgbClr>
            </a:outerShdw>
          </a:effectLst>
        </p:spPr>
      </p:pic>
      <p:pic>
        <p:nvPicPr>
          <p:cNvPr id="30" name="Image 6" descr="https://pitch-assets-ccb95893-de3f-4266-973c-20049231b248.s3.eu-west-1.amazonaws.com/try-pitch-pdf-export-logo.svg">
            <a:hlinkClick r:id="rId11" tooltip=""/>
          </p:cNvPr>
          <p:cNvPicPr>
            <a:picLocks noChangeAspect="1"/>
          </p:cNvPicPr>
          <p:nvPr/>
        </p:nvPicPr>
        <p:blipFill>
          <a:blip r:embed="rId9">
            <a:extLst>
              <a:ext uri="{96DAC541-7B7A-43D3-8B79-37D633B846F1}">
                <asvg:svgBlip xmlns:asvg="http://schemas.microsoft.com/office/drawing/2016/SVG/main" r:embed="rId10"/>
              </a:ext>
            </a:extLst>
          </a:blip>
          <a:srcRect l="0" r="0" t="0" b="0"/>
          <a:stretch/>
        </p:blipFill>
        <p:spPr>
          <a:xfrm>
            <a:off x="136595" y="4803153"/>
            <a:ext cx="515221" cy="227303"/>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solidFill>
          <a:srgbClr val="F4F4F4"/>
        </a:solidFill>
      </p:bgPr>
    </p:bg>
    <p:spTree>
      <p:nvGrpSpPr>
        <p:cNvPr id="1" name=""/>
        <p:cNvGrpSpPr/>
        <p:nvPr/>
      </p:nvGrpSpPr>
      <p:grpSpPr>
        <a:xfrm>
          <a:off x="0" y="0"/>
          <a:ext cx="0" cy="0"/>
          <a:chOff x="0" y="0"/>
          <a:chExt cx="0" cy="0"/>
        </a:xfrm>
      </p:grpSpPr>
      <p:pic>
        <p:nvPicPr>
          <p:cNvPr id="3" name="Image 0" descr="https://pitch-assets-ccb95893-de3f-4266-973c-20049231b248.s3.eu-west-1.amazonaws.com/ce637281-c6ee-412a-8537-40b61263e4cb?pitch-bytes=145184&amp;pitch-content-type=image%2Fpng">    </p:cNvPr>
          <p:cNvPicPr>
            <a:picLocks noChangeAspect="1"/>
          </p:cNvPicPr>
          <p:nvPr/>
        </p:nvPicPr>
        <p:blipFill>
          <a:blip r:embed="rId1"/>
          <a:srcRect l="0" r="0" t="0" b="0"/>
          <a:stretch/>
        </p:blipFill>
        <p:spPr>
          <a:xfrm rot="5400000">
            <a:off x="138954" y="1609108"/>
            <a:ext cx="2938626" cy="1453313"/>
          </a:xfrm>
          <a:prstGeom prst="rect">
            <a:avLst/>
          </a:prstGeom>
          <a:effectLst>
            <a:outerShdw sx="100000" sy="100000" kx="0" ky="0" algn="bl" rotWithShape="0" blurRad="406400" dist="50800" dir="5400000">
              <a:srgbClr val="000000">
                <a:alpha val="40000"/>
              </a:srgbClr>
            </a:outerShdw>
          </a:effectLst>
        </p:spPr>
      </p:pic>
      <p:pic>
        <p:nvPicPr>
          <p:cNvPr id="4" name="Image 1" descr="https://pitch-assets-ccb95893-de3f-4266-973c-20049231b248.s3.eu-west-1.amazonaws.com/ce637281-c6ee-412a-8537-40b61263e4cb?pitch-bytes=145184&amp;pitch-content-type=image%2Fpng">    </p:cNvPr>
          <p:cNvPicPr>
            <a:picLocks noChangeAspect="1"/>
          </p:cNvPicPr>
          <p:nvPr/>
        </p:nvPicPr>
        <p:blipFill>
          <a:blip r:embed="rId2"/>
          <a:srcRect l="0" r="0" t="0" b="0"/>
          <a:stretch/>
        </p:blipFill>
        <p:spPr>
          <a:xfrm rot="5400000">
            <a:off x="5951733" y="1618190"/>
            <a:ext cx="2938626" cy="1453313"/>
          </a:xfrm>
          <a:prstGeom prst="rect">
            <a:avLst/>
          </a:prstGeom>
          <a:effectLst>
            <a:outerShdw sx="100000" sy="100000" kx="0" ky="0" algn="bl" rotWithShape="0" blurRad="406400" dist="50800" dir="5400000">
              <a:srgbClr val="000000">
                <a:alpha val="40000"/>
              </a:srgbClr>
            </a:outerShdw>
          </a:effectLst>
        </p:spPr>
      </p:pic>
      <p:sp>
        <p:nvSpPr>
          <p:cNvPr id="5" name="Text 0"/>
          <p:cNvSpPr/>
          <p:nvPr/>
        </p:nvSpPr>
        <p:spPr>
          <a:xfrm>
            <a:off x="984810" y="330947"/>
            <a:ext cx="6973729" cy="365760"/>
          </a:xfrm>
          <a:prstGeom prst="rect">
            <a:avLst/>
          </a:prstGeom>
          <a:noFill/>
          <a:ln/>
        </p:spPr>
        <p:txBody>
          <a:bodyPr wrap="square" lIns="0" tIns="0" rIns="0" bIns="0" rtlCol="0" anchor="t"/>
          <a:lstStyle/>
          <a:p>
            <a:pPr algn="l">
              <a:lnSpc>
                <a:spcPts val="2880"/>
              </a:lnSpc>
            </a:pPr>
            <a:r>
              <a:rPr lang="en-US" sz="2400" b="1" spc="-36" kern="0" dirty="0">
                <a:solidFill>
                  <a:srgbClr val="000000"/>
                </a:solidFill>
                <a:latin typeface="DM Sans" pitchFamily="34" charset="0"/>
                <a:ea typeface="DM Sans" pitchFamily="34" charset="-122"/>
                <a:cs typeface="DM Sans" pitchFamily="34" charset="-120"/>
              </a:rPr>
              <a:t>Solution 4: Easier and Faster Application</a:t>
            </a:r>
            <a:endParaRPr lang="en-US" sz="2400" dirty="0"/>
          </a:p>
        </p:txBody>
      </p:sp>
      <p:pic>
        <p:nvPicPr>
          <p:cNvPr id="6" name="Image 2" descr="https://pitch-assets-ccb95893-de3f-4266-973c-20049231b248.s3.eu-west-1.amazonaws.com/dde5ef36-d85d-4333-a3a9-e95aec174f7f?pitch-bytes=104556&amp;pitch-content-type=image%2Fpng">    </p:cNvPr>
          <p:cNvPicPr>
            <a:picLocks noChangeAspect="1"/>
          </p:cNvPicPr>
          <p:nvPr/>
        </p:nvPicPr>
        <p:blipFill>
          <a:blip r:embed="rId3"/>
          <a:srcRect l="7896" r="4955" t="5010" b="3697"/>
          <a:stretch/>
        </p:blipFill>
        <p:spPr>
          <a:xfrm>
            <a:off x="6765045" y="934595"/>
            <a:ext cx="1336506" cy="2806279"/>
          </a:xfrm>
          <a:prstGeom prst="rect">
            <a:avLst/>
          </a:prstGeom>
        </p:spPr>
      </p:pic>
      <p:sp>
        <p:nvSpPr>
          <p:cNvPr id="7" name="Text 1"/>
          <p:cNvSpPr/>
          <p:nvPr/>
        </p:nvSpPr>
        <p:spPr>
          <a:xfrm>
            <a:off x="7789671" y="2574598"/>
            <a:ext cx="1047750" cy="1047750"/>
          </a:xfrm>
          <a:prstGeom prst="roundRect">
            <a:avLst>
              <a:gd name="adj" fmla="val 11250"/>
            </a:avLst>
          </a:prstGeom>
          <a:solidFill>
            <a:srgbClr val="000000"/>
          </a:solidFill>
          <a:ln/>
        </p:spPr>
        <p:txBody>
          <a:bodyPr wrap="square" lIns="58208" tIns="123693" rIns="58208" bIns="123693" rtlCol="0" anchor="ctr"/>
          <a:lstStyle/>
          <a:p>
            <a:pPr algn="ctr">
              <a:lnSpc>
                <a:spcPts val="1560"/>
              </a:lnSpc>
            </a:pPr>
            <a:endParaRPr lang="en-US" sz="1200" dirty="0"/>
          </a:p>
        </p:txBody>
      </p:sp>
      <p:pic>
        <p:nvPicPr>
          <p:cNvPr id="8" name="Image 3" descr="https://pitch-assets-ccb95893-de3f-4266-973c-20049231b248.s3.eu-west-1.amazonaws.com/03ad312f-4ccd-4839-a130-7e155401b9c5?pitch-bytes=128719&amp;pitch-content-type=image%2Fpng">    </p:cNvPr>
          <p:cNvPicPr>
            <a:picLocks noChangeAspect="1"/>
          </p:cNvPicPr>
          <p:nvPr/>
        </p:nvPicPr>
        <p:blipFill>
          <a:blip r:embed="rId4"/>
          <a:srcRect l="17323" r="19989" t="0" b="35730"/>
          <a:stretch/>
        </p:blipFill>
        <p:spPr>
          <a:xfrm>
            <a:off x="7890245" y="2662015"/>
            <a:ext cx="854434" cy="865783"/>
          </a:xfrm>
          <a:prstGeom prst="rect">
            <a:avLst/>
          </a:prstGeom>
        </p:spPr>
      </p:pic>
      <p:sp>
        <p:nvSpPr>
          <p:cNvPr id="9" name="Text 2"/>
          <p:cNvSpPr/>
          <p:nvPr/>
        </p:nvSpPr>
        <p:spPr>
          <a:xfrm>
            <a:off x="3424307" y="1261526"/>
            <a:ext cx="2216454" cy="2161031"/>
          </a:xfrm>
          <a:prstGeom prst="roundRect">
            <a:avLst>
              <a:gd name="adj" fmla="val 11539"/>
            </a:avLst>
          </a:prstGeom>
          <a:solidFill>
            <a:srgbClr val="000000"/>
          </a:solidFill>
          <a:ln/>
        </p:spPr>
        <p:txBody>
          <a:bodyPr wrap="square" lIns="123136" tIns="255122" rIns="123136" bIns="255122" rtlCol="0" anchor="ctr"/>
          <a:lstStyle/>
          <a:p>
            <a:pPr algn="ctr">
              <a:lnSpc>
                <a:spcPts val="1560"/>
              </a:lnSpc>
            </a:pPr>
            <a:endParaRPr lang="en-US" sz="1200" dirty="0"/>
          </a:p>
        </p:txBody>
      </p:sp>
      <p:pic>
        <p:nvPicPr>
          <p:cNvPr id="10" name="Image 4" descr="https://pitch-assets-ccb95893-de3f-4266-973c-20049231b248.s3.eu-west-1.amazonaws.com/aee91878-f04d-4bbc-8943-280d30f68f1a?pitch-bytes=44335&amp;pitch-content-type=image%2Fpng">    </p:cNvPr>
          <p:cNvPicPr>
            <a:picLocks noChangeAspect="1"/>
          </p:cNvPicPr>
          <p:nvPr/>
        </p:nvPicPr>
        <p:blipFill>
          <a:blip r:embed="rId5"/>
          <a:srcRect l="0" r="0" t="0" b="0"/>
          <a:stretch/>
        </p:blipFill>
        <p:spPr>
          <a:xfrm>
            <a:off x="3424307" y="1758341"/>
            <a:ext cx="2218156" cy="1167617"/>
          </a:xfrm>
          <a:prstGeom prst="rect">
            <a:avLst/>
          </a:prstGeom>
        </p:spPr>
      </p:pic>
      <p:pic>
        <p:nvPicPr>
          <p:cNvPr id="11" name="Image 5" descr="https://pitch-assets-ccb95893-de3f-4266-973c-20049231b248.s3.eu-west-1.amazonaws.com/1e436008-a5b0-4938-8c81-df1978bcac95?pitch-bytes=58040&amp;pitch-content-type=image%2Fpng">    </p:cNvPr>
          <p:cNvPicPr>
            <a:picLocks noChangeAspect="1"/>
          </p:cNvPicPr>
          <p:nvPr/>
        </p:nvPicPr>
        <p:blipFill>
          <a:blip r:embed="rId6"/>
          <a:srcRect l="2830" r="2830" t="82" b="82"/>
          <a:stretch/>
        </p:blipFill>
        <p:spPr>
          <a:xfrm>
            <a:off x="966647" y="934594"/>
            <a:ext cx="1277254" cy="2802077"/>
          </a:xfrm>
          <a:prstGeom prst="rect">
            <a:avLst/>
          </a:prstGeom>
        </p:spPr>
      </p:pic>
      <p:pic>
        <p:nvPicPr>
          <p:cNvPr id="12" name="Image 6" descr="https://imgproxy.services.pitch.com/_/format:png/skp:png/plain/pitch-assets-app-f315888a-a107-4075-bcf2-5c74631b8ebe/stickers/make-your-point/arrow_90deg_round.apng">    </p:cNvPr>
          <p:cNvPicPr>
            <a:picLocks noChangeAspect="1"/>
          </p:cNvPicPr>
          <p:nvPr/>
        </p:nvPicPr>
        <p:blipFill>
          <a:blip r:embed="rId7"/>
          <a:stretch>
            <a:fillRect/>
          </a:stretch>
        </p:blipFill>
        <p:spPr>
          <a:xfrm rot="12300000">
            <a:off x="2121518" y="2443907"/>
            <a:ext cx="395373" cy="425119"/>
          </a:xfrm>
          <a:prstGeom prst="rect">
            <a:avLst/>
          </a:prstGeom>
        </p:spPr>
      </p:pic>
      <p:sp>
        <p:nvSpPr>
          <p:cNvPr id="13" name="Text 3"/>
          <p:cNvSpPr/>
          <p:nvPr/>
        </p:nvSpPr>
        <p:spPr>
          <a:xfrm>
            <a:off x="2483245" y="2047336"/>
            <a:ext cx="678299" cy="445770"/>
          </a:xfrm>
          <a:prstGeom prst="rect">
            <a:avLst/>
          </a:prstGeom>
          <a:noFill/>
          <a:ln/>
        </p:spPr>
        <p:txBody>
          <a:bodyPr wrap="square" lIns="0" tIns="0" rIns="0" bIns="0" rtlCol="0" anchor="t"/>
          <a:lstStyle/>
          <a:p>
            <a:pPr algn="l">
              <a:lnSpc>
                <a:spcPts val="1170"/>
              </a:lnSpc>
            </a:pPr>
            <a:r>
              <a:rPr lang="en-US" sz="900" b="1" spc="-24" kern="0" dirty="0">
                <a:solidFill>
                  <a:srgbClr val="000000"/>
                </a:solidFill>
                <a:latin typeface="DM Sans" pitchFamily="34" charset="0"/>
                <a:ea typeface="DM Sans" pitchFamily="34" charset="-122"/>
                <a:cs typeface="DM Sans" pitchFamily="34" charset="-120"/>
              </a:rPr>
              <a:t>Upload scanned sign</a:t>
            </a:r>
            <a:endParaRPr lang="en-US" sz="900" dirty="0"/>
          </a:p>
        </p:txBody>
      </p:sp>
      <p:pic>
        <p:nvPicPr>
          <p:cNvPr id="14" name="Image 7" descr="https://imgproxy.services.pitch.com/_/format:png/skp:png/plain/pitch-assets-app-f315888a-a107-4075-bcf2-5c74631b8ebe/stickers/make-your-point/circle_squashed.apng">    </p:cNvPr>
          <p:cNvPicPr>
            <a:picLocks noChangeAspect="1"/>
          </p:cNvPicPr>
          <p:nvPr/>
        </p:nvPicPr>
        <p:blipFill>
          <a:blip r:embed="rId8"/>
          <a:stretch>
            <a:fillRect/>
          </a:stretch>
        </p:blipFill>
        <p:spPr>
          <a:xfrm>
            <a:off x="1332756" y="2609226"/>
            <a:ext cx="908081" cy="314511"/>
          </a:xfrm>
          <a:prstGeom prst="rect">
            <a:avLst/>
          </a:prstGeom>
        </p:spPr>
      </p:pic>
      <p:pic>
        <p:nvPicPr>
          <p:cNvPr id="15" name="Image 8" descr="https://imgproxy.services.pitch.com/_/format:png/skp:png/plain/pitch-assets-app-f315888a-a107-4075-bcf2-5c74631b8ebe/stickers/teamwork/teamwork_postit_yellow.png">    </p:cNvPr>
          <p:cNvPicPr>
            <a:picLocks noChangeAspect="1"/>
          </p:cNvPicPr>
          <p:nvPr/>
        </p:nvPicPr>
        <p:blipFill>
          <a:blip r:embed="rId9"/>
          <a:stretch>
            <a:fillRect/>
          </a:stretch>
        </p:blipFill>
        <p:spPr>
          <a:xfrm>
            <a:off x="3703007" y="3423687"/>
            <a:ext cx="1542735" cy="1542735"/>
          </a:xfrm>
          <a:prstGeom prst="rect">
            <a:avLst/>
          </a:prstGeom>
        </p:spPr>
      </p:pic>
      <p:sp>
        <p:nvSpPr>
          <p:cNvPr id="16" name="Text 4"/>
          <p:cNvSpPr/>
          <p:nvPr/>
        </p:nvSpPr>
        <p:spPr>
          <a:xfrm>
            <a:off x="3854539" y="3418631"/>
            <a:ext cx="1140916" cy="1200150"/>
          </a:xfrm>
          <a:prstGeom prst="rect">
            <a:avLst/>
          </a:prstGeom>
          <a:noFill/>
          <a:ln/>
          <a:effectLst>
            <a:outerShdw sx="100000" sy="100000" kx="0" ky="0" algn="bl" rotWithShape="0" blurRad="3175" dist="12700" dir="2700000">
              <a:srgbClr val="000000">
                <a:alpha val="50000"/>
              </a:srgbClr>
            </a:outerShdw>
          </a:effectLst>
        </p:spPr>
        <p:txBody>
          <a:bodyPr wrap="square" lIns="0" tIns="0" rIns="0" bIns="0" rtlCol="0" anchor="t"/>
          <a:lstStyle/>
          <a:p>
            <a:pPr algn="l">
              <a:lnSpc>
                <a:spcPts val="945"/>
              </a:lnSpc>
            </a:pPr>
            <a:endParaRPr lang="en-US" sz="675" dirty="0"/>
          </a:p>
          <a:p>
            <a:pPr algn="l">
              <a:lnSpc>
                <a:spcPts val="945"/>
              </a:lnSpc>
            </a:pPr>
            <a:endParaRPr lang="en-US" sz="675" dirty="0"/>
          </a:p>
          <a:p>
            <a:pPr algn="l">
              <a:lnSpc>
                <a:spcPts val="945"/>
              </a:lnSpc>
            </a:pPr>
            <a:r>
              <a:rPr lang="en-US" sz="700" b="0" spc="24" kern="0" dirty="0">
                <a:solidFill>
                  <a:srgbClr val="000000"/>
                </a:solidFill>
                <a:latin typeface="Acme" pitchFamily="34" charset="0"/>
                <a:ea typeface="Acme" pitchFamily="34" charset="-122"/>
                <a:cs typeface="Acme" pitchFamily="34" charset="-120"/>
              </a:rPr>
              <a:t>By leveraging OCR technology, loan assist apps can offer a faster, more user-friendly application process, and potentially faster loan approvals.</a:t>
            </a:r>
            <a:endParaRPr lang="en-US" sz="675" dirty="0"/>
          </a:p>
          <a:p>
            <a:pPr algn="l">
              <a:lnSpc>
                <a:spcPts val="945"/>
              </a:lnSpc>
            </a:pPr>
            <a:endParaRPr lang="en-US" sz="675" dirty="0"/>
          </a:p>
          <a:p>
            <a:pPr algn="l">
              <a:lnSpc>
                <a:spcPts val="945"/>
              </a:lnSpc>
            </a:pPr>
            <a:endParaRPr lang="en-US" sz="675" dirty="0"/>
          </a:p>
        </p:txBody>
      </p:sp>
      <p:pic>
        <p:nvPicPr>
          <p:cNvPr id="17" name="Image 9" descr="https://imgproxy.services.pitch.com/_/format:png/skp:png/plain/pitch-assets-app-f315888a-a107-4075-bcf2-5c74631b8ebe/stickers/teamwork/teamwork_postit_yellow.png">    </p:cNvPr>
          <p:cNvPicPr>
            <a:picLocks noChangeAspect="1"/>
          </p:cNvPicPr>
          <p:nvPr/>
        </p:nvPicPr>
        <p:blipFill>
          <a:blip r:embed="rId10"/>
          <a:stretch>
            <a:fillRect/>
          </a:stretch>
        </p:blipFill>
        <p:spPr>
          <a:xfrm>
            <a:off x="2240898" y="3423687"/>
            <a:ext cx="1615387" cy="1615387"/>
          </a:xfrm>
          <a:prstGeom prst="rect">
            <a:avLst/>
          </a:prstGeom>
        </p:spPr>
      </p:pic>
      <p:pic>
        <p:nvPicPr>
          <p:cNvPr id="18" name="Image 10" descr="https://imgproxy.services.pitch.com/_/format:png/skp:png/plain/pitch-assets-app-f315888a-a107-4075-bcf2-5c74631b8ebe/stickers/teamwork/teamwork_postit_yellow.png">    </p:cNvPr>
          <p:cNvPicPr>
            <a:picLocks noChangeAspect="1"/>
          </p:cNvPicPr>
          <p:nvPr/>
        </p:nvPicPr>
        <p:blipFill>
          <a:blip r:embed="rId11"/>
          <a:stretch>
            <a:fillRect/>
          </a:stretch>
        </p:blipFill>
        <p:spPr>
          <a:xfrm>
            <a:off x="5092465" y="3423687"/>
            <a:ext cx="1510950" cy="1510950"/>
          </a:xfrm>
          <a:prstGeom prst="rect">
            <a:avLst/>
          </a:prstGeom>
        </p:spPr>
      </p:pic>
      <p:sp>
        <p:nvSpPr>
          <p:cNvPr id="19" name="Text 5"/>
          <p:cNvSpPr/>
          <p:nvPr/>
        </p:nvSpPr>
        <p:spPr>
          <a:xfrm>
            <a:off x="5243997" y="3418631"/>
            <a:ext cx="1240750" cy="1560195"/>
          </a:xfrm>
          <a:prstGeom prst="rect">
            <a:avLst/>
          </a:prstGeom>
          <a:noFill/>
          <a:ln/>
          <a:effectLst>
            <a:outerShdw sx="100000" sy="100000" kx="0" ky="0" algn="bl" rotWithShape="0" blurRad="3175" dist="12700" dir="2700000">
              <a:srgbClr val="000000">
                <a:alpha val="59000"/>
              </a:srgbClr>
            </a:outerShdw>
          </a:effectLst>
        </p:spPr>
        <p:txBody>
          <a:bodyPr wrap="square" lIns="0" tIns="0" rIns="0" bIns="0" rtlCol="0" anchor="t"/>
          <a:lstStyle/>
          <a:p>
            <a:pPr algn="l">
              <a:lnSpc>
                <a:spcPts val="945"/>
              </a:lnSpc>
            </a:pPr>
            <a:endParaRPr lang="en-US" sz="675" dirty="0"/>
          </a:p>
          <a:p>
            <a:pPr algn="l">
              <a:lnSpc>
                <a:spcPts val="945"/>
              </a:lnSpc>
            </a:pPr>
            <a:endParaRPr lang="en-US" sz="675" dirty="0"/>
          </a:p>
          <a:p>
            <a:pPr algn="l">
              <a:lnSpc>
                <a:spcPts val="945"/>
              </a:lnSpc>
            </a:pPr>
            <a:r>
              <a:rPr lang="en-US" sz="700" b="1" spc="24" kern="0" dirty="0">
                <a:solidFill>
                  <a:srgbClr val="000000"/>
                </a:solidFill>
                <a:latin typeface="Acme" pitchFamily="34" charset="0"/>
                <a:ea typeface="Acme" pitchFamily="34" charset="-122"/>
                <a:cs typeface="Acme" pitchFamily="34" charset="-120"/>
              </a:rPr>
              <a:t>By incorporating these visual aids thoughtfully, loan assist apps can become more user-friendly, informative, and engaging. Visuals can simplify complex information, improve user comprehension, and lead </a:t>
            </a:r>
            <a:endParaRPr lang="en-US" sz="675" dirty="0"/>
          </a:p>
          <a:p>
            <a:pPr algn="l">
              <a:lnSpc>
                <a:spcPts val="945"/>
              </a:lnSpc>
            </a:pPr>
            <a:r>
              <a:rPr lang="en-US" sz="700" b="1" spc="24" kern="0" dirty="0">
                <a:solidFill>
                  <a:srgbClr val="000000"/>
                </a:solidFill>
                <a:latin typeface="Acme" pitchFamily="34" charset="0"/>
                <a:ea typeface="Acme" pitchFamily="34" charset="-122"/>
                <a:cs typeface="Acme" pitchFamily="34" charset="-120"/>
              </a:rPr>
              <a:t>to a more positive user </a:t>
            </a:r>
            <a:endParaRPr lang="en-US" sz="675" dirty="0"/>
          </a:p>
          <a:p>
            <a:pPr algn="l">
              <a:lnSpc>
                <a:spcPts val="945"/>
              </a:lnSpc>
            </a:pPr>
            <a:r>
              <a:rPr lang="en-US" sz="700" b="1" spc="24" kern="0" dirty="0">
                <a:solidFill>
                  <a:srgbClr val="000000"/>
                </a:solidFill>
                <a:latin typeface="Acme" pitchFamily="34" charset="0"/>
                <a:ea typeface="Acme" pitchFamily="34" charset="-122"/>
                <a:cs typeface="Acme" pitchFamily="34" charset="-120"/>
              </a:rPr>
              <a:t>experience.</a:t>
            </a:r>
            <a:endParaRPr lang="en-US" sz="675" dirty="0"/>
          </a:p>
          <a:p>
            <a:pPr algn="l">
              <a:lnSpc>
                <a:spcPts val="945"/>
              </a:lnSpc>
            </a:pPr>
            <a:endParaRPr lang="en-US" sz="675" dirty="0"/>
          </a:p>
          <a:p>
            <a:pPr algn="l">
              <a:lnSpc>
                <a:spcPts val="945"/>
              </a:lnSpc>
            </a:pPr>
            <a:endParaRPr lang="en-US" sz="675" dirty="0"/>
          </a:p>
        </p:txBody>
      </p:sp>
      <p:sp>
        <p:nvSpPr>
          <p:cNvPr id="20" name="Text 6"/>
          <p:cNvSpPr/>
          <p:nvPr/>
        </p:nvSpPr>
        <p:spPr>
          <a:xfrm>
            <a:off x="2410593" y="3427713"/>
            <a:ext cx="1289447" cy="1320165"/>
          </a:xfrm>
          <a:prstGeom prst="rect">
            <a:avLst/>
          </a:prstGeom>
          <a:noFill/>
          <a:ln/>
          <a:effectLst>
            <a:outerShdw sx="100000" sy="100000" kx="0" ky="0" algn="bl" rotWithShape="0" blurRad="3175" dist="12700" dir="2700000">
              <a:srgbClr val="000000">
                <a:alpha val="58000"/>
              </a:srgbClr>
            </a:outerShdw>
          </a:effectLst>
        </p:spPr>
        <p:txBody>
          <a:bodyPr wrap="square" lIns="0" tIns="0" rIns="0" bIns="0" rtlCol="0" anchor="t"/>
          <a:lstStyle/>
          <a:p>
            <a:pPr algn="l">
              <a:lnSpc>
                <a:spcPts val="945"/>
              </a:lnSpc>
            </a:pPr>
            <a:endParaRPr lang="en-US" sz="675" dirty="0"/>
          </a:p>
          <a:p>
            <a:pPr algn="l">
              <a:lnSpc>
                <a:spcPts val="945"/>
              </a:lnSpc>
            </a:pPr>
            <a:endParaRPr lang="en-US" sz="675" dirty="0"/>
          </a:p>
          <a:p>
            <a:pPr algn="l">
              <a:lnSpc>
                <a:spcPts val="945"/>
              </a:lnSpc>
            </a:pPr>
            <a:r>
              <a:rPr lang="en-US" sz="700" b="0" spc="24" kern="0" dirty="0">
                <a:solidFill>
                  <a:srgbClr val="000000"/>
                </a:solidFill>
                <a:latin typeface="Acme" pitchFamily="34" charset="0"/>
                <a:ea typeface="Acme" pitchFamily="34" charset="-122"/>
                <a:cs typeface="Acme" pitchFamily="34" charset="-120"/>
              </a:rPr>
              <a:t>By implementing a secure and user-controlled autofill functionality, loan assist apps can significantly improve the application process, making it faster, more accurate, </a:t>
            </a:r>
            <a:endParaRPr lang="en-US" sz="675" dirty="0"/>
          </a:p>
          <a:p>
            <a:pPr algn="l">
              <a:lnSpc>
                <a:spcPts val="945"/>
              </a:lnSpc>
            </a:pPr>
            <a:r>
              <a:rPr lang="en-US" sz="700" b="0" spc="24" kern="0" dirty="0">
                <a:solidFill>
                  <a:srgbClr val="000000"/>
                </a:solidFill>
                <a:latin typeface="Acme" pitchFamily="34" charset="0"/>
                <a:ea typeface="Acme" pitchFamily="34" charset="-122"/>
                <a:cs typeface="Acme" pitchFamily="34" charset="-120"/>
              </a:rPr>
              <a:t>and ultimately more </a:t>
            </a:r>
            <a:endParaRPr lang="en-US" sz="675" dirty="0"/>
          </a:p>
          <a:p>
            <a:pPr algn="l">
              <a:lnSpc>
                <a:spcPts val="945"/>
              </a:lnSpc>
            </a:pPr>
            <a:r>
              <a:rPr lang="en-US" sz="700" b="0" spc="24" kern="0" dirty="0">
                <a:solidFill>
                  <a:srgbClr val="000000"/>
                </a:solidFill>
                <a:latin typeface="Acme" pitchFamily="34" charset="0"/>
                <a:ea typeface="Acme" pitchFamily="34" charset="-122"/>
                <a:cs typeface="Acme" pitchFamily="34" charset="-120"/>
              </a:rPr>
              <a:t>user-friendly.</a:t>
            </a:r>
            <a:endParaRPr lang="en-US" sz="675" dirty="0"/>
          </a:p>
          <a:p>
            <a:pPr algn="l">
              <a:lnSpc>
                <a:spcPts val="945"/>
              </a:lnSpc>
            </a:pPr>
            <a:endParaRPr lang="en-US" sz="675" dirty="0"/>
          </a:p>
          <a:p>
            <a:pPr algn="l">
              <a:lnSpc>
                <a:spcPts val="945"/>
              </a:lnSpc>
            </a:pPr>
            <a:endParaRPr lang="en-US" sz="675" dirty="0"/>
          </a:p>
        </p:txBody>
      </p:sp>
      <p:sp>
        <p:nvSpPr>
          <p:cNvPr id="21" name="Shape 7"/>
          <p:cNvSpPr/>
          <p:nvPr/>
        </p:nvSpPr>
        <p:spPr>
          <a:xfrm>
            <a:off x="2413469" y="2047875"/>
            <a:ext cx="566435" cy="502865"/>
          </a:xfrm>
          <a:prstGeom prst="roundRect">
            <a:avLst>
              <a:gd name="adj" fmla="val -181838"/>
            </a:avLst>
          </a:prstGeom>
          <a:solidFill>
            <a:srgbClr val="000000">
              <a:alpha val="0"/>
            </a:srgbClr>
          </a:solidFill>
          <a:ln w="21167">
            <a:solidFill>
              <a:srgbClr val="684BFF"/>
            </a:solidFill>
            <a:prstDash val="solid"/>
          </a:ln>
        </p:spPr>
      </p:sp>
      <p:sp>
        <p:nvSpPr>
          <p:cNvPr id="22" name="Text 8"/>
          <p:cNvSpPr/>
          <p:nvPr/>
        </p:nvSpPr>
        <p:spPr>
          <a:xfrm>
            <a:off x="962999" y="86851"/>
            <a:ext cx="5272088" cy="247650"/>
          </a:xfrm>
          <a:prstGeom prst="rect">
            <a:avLst/>
          </a:prstGeom>
          <a:noFill/>
          <a:ln/>
        </p:spPr>
        <p:txBody>
          <a:bodyPr wrap="square" lIns="0" tIns="0" rIns="0" bIns="0" rtlCol="0" anchor="t"/>
          <a:lstStyle/>
          <a:p>
            <a:pPr algn="l">
              <a:lnSpc>
                <a:spcPts val="1950"/>
              </a:lnSpc>
            </a:pPr>
            <a:r>
              <a:rPr lang="en-US" sz="1500" b="1" spc="-24" kern="0" dirty="0">
                <a:solidFill>
                  <a:srgbClr val="000000"/>
                </a:solidFill>
                <a:latin typeface="DM Sans" pitchFamily="34" charset="0"/>
                <a:ea typeface="DM Sans" pitchFamily="34" charset="-122"/>
                <a:cs typeface="DM Sans" pitchFamily="34" charset="-120"/>
              </a:rPr>
              <a:t>Problem: Lengthy and Cumbersome Application process</a:t>
            </a:r>
            <a:endParaRPr lang="en-US" sz="1500" dirty="0"/>
          </a:p>
        </p:txBody>
      </p:sp>
      <p:pic>
        <p:nvPicPr>
          <p:cNvPr id="23" name="Image 11" descr="https://pitch-assets-ccb95893-de3f-4266-973c-20049231b248.s3.eu-west-1.amazonaws.com/try-pitch-pdf-export-logo.svg">
            <a:hlinkClick r:id="rId14" tooltip=""/>
          </p:cNvPr>
          <p:cNvPicPr>
            <a:picLocks noChangeAspect="1"/>
          </p:cNvPicPr>
          <p:nvPr/>
        </p:nvPicPr>
        <p:blipFill>
          <a:blip r:embed="rId12">
            <a:extLst>
              <a:ext uri="{96DAC541-7B7A-43D3-8B79-37D633B846F1}">
                <asvg:svgBlip xmlns:asvg="http://schemas.microsoft.com/office/drawing/2016/SVG/main" r:embed="rId13"/>
              </a:ext>
            </a:extLst>
          </a:blip>
          <a:srcRect l="0" r="0" t="0" b="0"/>
          <a:stretch/>
        </p:blipFill>
        <p:spPr>
          <a:xfrm>
            <a:off x="136595" y="4803153"/>
            <a:ext cx="515221" cy="227303"/>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bg>
      <p:bgPr>
        <a:solidFill>
          <a:srgbClr val="F4F4F4"/>
        </a:solidFill>
      </p:bgPr>
    </p:bg>
    <p:spTree>
      <p:nvGrpSpPr>
        <p:cNvPr id="1" name=""/>
        <p:cNvGrpSpPr/>
        <p:nvPr/>
      </p:nvGrpSpPr>
      <p:grpSpPr>
        <a:xfrm>
          <a:off x="0" y="0"/>
          <a:ext cx="0" cy="0"/>
          <a:chOff x="0" y="0"/>
          <a:chExt cx="0" cy="0"/>
        </a:xfrm>
      </p:grpSpPr>
      <p:pic>
        <p:nvPicPr>
          <p:cNvPr id="3" name="Image 0" descr="https://pitch-assets-ccb95893-de3f-4266-973c-20049231b248.s3.eu-west-1.amazonaws.com/ce637281-c6ee-412a-8537-40b61263e4cb?pitch-bytes=145184&amp;pitch-content-type=image%2Fpng">    </p:cNvPr>
          <p:cNvPicPr>
            <a:picLocks noChangeAspect="1"/>
          </p:cNvPicPr>
          <p:nvPr/>
        </p:nvPicPr>
        <p:blipFill>
          <a:blip r:embed="rId1"/>
          <a:srcRect l="0" r="0" t="0" b="0"/>
          <a:stretch/>
        </p:blipFill>
        <p:spPr>
          <a:xfrm rot="5400000">
            <a:off x="238850" y="1618190"/>
            <a:ext cx="2938626" cy="1453313"/>
          </a:xfrm>
          <a:prstGeom prst="rect">
            <a:avLst/>
          </a:prstGeom>
          <a:effectLst>
            <a:outerShdw sx="100000" sy="100000" kx="0" ky="0" algn="bl" rotWithShape="0" blurRad="406400" dist="50800" dir="5400000">
              <a:srgbClr val="000000">
                <a:alpha val="40000"/>
              </a:srgbClr>
            </a:outerShdw>
          </a:effectLst>
        </p:spPr>
      </p:pic>
      <p:pic>
        <p:nvPicPr>
          <p:cNvPr id="4" name="Image 1" descr="https://pitch-assets-ccb95893-de3f-4266-973c-20049231b248.s3.eu-west-1.amazonaws.com/045644fc-b7d6-438f-a7cb-6c461178bbc8?pitch-bytes=45766&amp;pitch-content-type=image%2Fpng">    </p:cNvPr>
          <p:cNvPicPr>
            <a:picLocks noChangeAspect="1"/>
          </p:cNvPicPr>
          <p:nvPr/>
        </p:nvPicPr>
        <p:blipFill>
          <a:blip r:embed="rId2"/>
          <a:srcRect l="5" r="5" t="0" b="0"/>
          <a:stretch/>
        </p:blipFill>
        <p:spPr>
          <a:xfrm>
            <a:off x="1045592" y="928586"/>
            <a:ext cx="1317258" cy="2832415"/>
          </a:xfrm>
          <a:prstGeom prst="rect">
            <a:avLst/>
          </a:prstGeom>
        </p:spPr>
      </p:pic>
      <p:sp>
        <p:nvSpPr>
          <p:cNvPr id="5" name="Text 0"/>
          <p:cNvSpPr/>
          <p:nvPr/>
        </p:nvSpPr>
        <p:spPr>
          <a:xfrm>
            <a:off x="358646" y="4133361"/>
            <a:ext cx="2594729" cy="990600"/>
          </a:xfrm>
          <a:prstGeom prst="rect">
            <a:avLst/>
          </a:prstGeom>
          <a:noFill/>
          <a:ln/>
        </p:spPr>
        <p:txBody>
          <a:bodyPr wrap="square" lIns="0" tIns="0" rIns="0" bIns="0" rtlCol="0" anchor="t"/>
          <a:lstStyle/>
          <a:p>
            <a:pPr algn="ctr">
              <a:lnSpc>
                <a:spcPts val="1560"/>
              </a:lnSpc>
            </a:pPr>
            <a:r>
              <a:rPr lang="en-US" sz="1200" b="1" spc="-24" kern="0" dirty="0">
                <a:solidFill>
                  <a:srgbClr val="000000"/>
                </a:solidFill>
                <a:latin typeface="DM Sans" pitchFamily="34" charset="0"/>
                <a:ea typeface="DM Sans" pitchFamily="34" charset="-122"/>
                <a:cs typeface="DM Sans" pitchFamily="34" charset="-120"/>
              </a:rPr>
              <a:t>A loan tracker post-disbursal can become a valuable companion for borrowers, helping them manage their loans effectively and achieve their financial goals.</a:t>
            </a:r>
            <a:endParaRPr lang="en-US" sz="1200" dirty="0"/>
          </a:p>
        </p:txBody>
      </p:sp>
      <p:sp>
        <p:nvSpPr>
          <p:cNvPr id="6" name="Text 1"/>
          <p:cNvSpPr/>
          <p:nvPr/>
        </p:nvSpPr>
        <p:spPr>
          <a:xfrm>
            <a:off x="358582" y="3930840"/>
            <a:ext cx="2476798" cy="198120"/>
          </a:xfrm>
          <a:prstGeom prst="rect">
            <a:avLst/>
          </a:prstGeom>
          <a:noFill/>
          <a:ln/>
        </p:spPr>
        <p:txBody>
          <a:bodyPr wrap="square" lIns="0" tIns="0" rIns="0" bIns="0" rtlCol="0" anchor="t"/>
          <a:lstStyle/>
          <a:p>
            <a:pPr algn="ctr">
              <a:lnSpc>
                <a:spcPts val="1560"/>
              </a:lnSpc>
            </a:pPr>
            <a:r>
              <a:rPr lang="en-US" sz="1200" b="1" spc="-24" kern="0" dirty="0">
                <a:solidFill>
                  <a:srgbClr val="290ACA"/>
                </a:solidFill>
                <a:latin typeface="DM Sans" pitchFamily="34" charset="0"/>
                <a:ea typeface="DM Sans" pitchFamily="34" charset="-122"/>
                <a:cs typeface="DM Sans" pitchFamily="34" charset="-120"/>
              </a:rPr>
              <a:t>Loan Tracker Post Disbursal</a:t>
            </a:r>
            <a:endParaRPr lang="en-US" sz="1200" dirty="0"/>
          </a:p>
        </p:txBody>
      </p:sp>
      <p:pic>
        <p:nvPicPr>
          <p:cNvPr id="7" name="Image 2" descr="https://pitch-assets-ccb95893-de3f-4266-973c-20049231b248.s3.eu-west-1.amazonaws.com/ce637281-c6ee-412a-8537-40b61263e4cb?pitch-bytes=145184&amp;pitch-content-type=image%2Fpng">    </p:cNvPr>
          <p:cNvPicPr>
            <a:picLocks noChangeAspect="1"/>
          </p:cNvPicPr>
          <p:nvPr/>
        </p:nvPicPr>
        <p:blipFill>
          <a:blip r:embed="rId3"/>
          <a:srcRect l="0" r="0" t="0" b="0"/>
          <a:stretch/>
        </p:blipFill>
        <p:spPr>
          <a:xfrm rot="5400000">
            <a:off x="5951733" y="1618190"/>
            <a:ext cx="2938626" cy="1453313"/>
          </a:xfrm>
          <a:prstGeom prst="rect">
            <a:avLst/>
          </a:prstGeom>
          <a:effectLst>
            <a:outerShdw sx="100000" sy="100000" kx="0" ky="0" algn="bl" rotWithShape="0" blurRad="406400" dist="50800" dir="5400000">
              <a:srgbClr val="000000">
                <a:alpha val="40000"/>
              </a:srgbClr>
            </a:outerShdw>
          </a:effectLst>
        </p:spPr>
      </p:pic>
      <p:pic>
        <p:nvPicPr>
          <p:cNvPr id="8" name="Image 3" descr="https://pitch-assets-ccb95893-de3f-4266-973c-20049231b248.s3.eu-west-1.amazonaws.com/ce637281-c6ee-412a-8537-40b61263e4cb?pitch-bytes=145184&amp;pitch-content-type=image%2Fpng">    </p:cNvPr>
          <p:cNvPicPr>
            <a:picLocks noChangeAspect="1"/>
          </p:cNvPicPr>
          <p:nvPr/>
        </p:nvPicPr>
        <p:blipFill>
          <a:blip r:embed="rId4"/>
          <a:srcRect l="0" r="0" t="0" b="0"/>
          <a:stretch/>
        </p:blipFill>
        <p:spPr>
          <a:xfrm rot="5400000">
            <a:off x="3104373" y="1618190"/>
            <a:ext cx="2938626" cy="1453313"/>
          </a:xfrm>
          <a:prstGeom prst="rect">
            <a:avLst/>
          </a:prstGeom>
          <a:effectLst>
            <a:outerShdw sx="100000" sy="100000" kx="0" ky="0" algn="bl" rotWithShape="0" blurRad="406400" dist="50800" dir="5400000">
              <a:srgbClr val="000000">
                <a:alpha val="40000"/>
              </a:srgbClr>
            </a:outerShdw>
          </a:effectLst>
        </p:spPr>
      </p:pic>
      <p:sp>
        <p:nvSpPr>
          <p:cNvPr id="9" name="Text 2"/>
          <p:cNvSpPr/>
          <p:nvPr/>
        </p:nvSpPr>
        <p:spPr>
          <a:xfrm>
            <a:off x="3333053" y="3930840"/>
            <a:ext cx="2476857" cy="198120"/>
          </a:xfrm>
          <a:prstGeom prst="rect">
            <a:avLst/>
          </a:prstGeom>
          <a:noFill/>
          <a:ln/>
        </p:spPr>
        <p:txBody>
          <a:bodyPr wrap="square" lIns="0" tIns="0" rIns="0" bIns="0" rtlCol="0" anchor="t"/>
          <a:lstStyle/>
          <a:p>
            <a:pPr algn="ctr">
              <a:lnSpc>
                <a:spcPts val="1560"/>
              </a:lnSpc>
            </a:pPr>
            <a:r>
              <a:rPr lang="en-US" sz="1200" b="1" spc="-24" kern="0" dirty="0">
                <a:solidFill>
                  <a:srgbClr val="290ACA"/>
                </a:solidFill>
                <a:latin typeface="DM Sans" pitchFamily="34" charset="0"/>
                <a:ea typeface="DM Sans" pitchFamily="34" charset="-122"/>
                <a:cs typeface="DM Sans" pitchFamily="34" charset="-120"/>
              </a:rPr>
              <a:t>Regional Language Options</a:t>
            </a:r>
            <a:endParaRPr lang="en-US" sz="1200" dirty="0"/>
          </a:p>
        </p:txBody>
      </p:sp>
      <p:sp>
        <p:nvSpPr>
          <p:cNvPr id="10" name="Text 3"/>
          <p:cNvSpPr/>
          <p:nvPr/>
        </p:nvSpPr>
        <p:spPr>
          <a:xfrm>
            <a:off x="6189524" y="3930840"/>
            <a:ext cx="2476798" cy="198120"/>
          </a:xfrm>
          <a:prstGeom prst="rect">
            <a:avLst/>
          </a:prstGeom>
          <a:noFill/>
          <a:ln/>
        </p:spPr>
        <p:txBody>
          <a:bodyPr wrap="square" lIns="0" tIns="0" rIns="0" bIns="0" rtlCol="0" anchor="t"/>
          <a:lstStyle/>
          <a:p>
            <a:pPr algn="ctr">
              <a:lnSpc>
                <a:spcPts val="1560"/>
              </a:lnSpc>
            </a:pPr>
            <a:r>
              <a:rPr lang="en-US" sz="1200" b="1" spc="-24" kern="0" dirty="0">
                <a:solidFill>
                  <a:srgbClr val="290ACA"/>
                </a:solidFill>
                <a:latin typeface="DM Sans" pitchFamily="34" charset="0"/>
                <a:ea typeface="DM Sans" pitchFamily="34" charset="-122"/>
                <a:cs typeface="DM Sans" pitchFamily="34" charset="-120"/>
              </a:rPr>
              <a:t>Educational Loan Option</a:t>
            </a:r>
            <a:endParaRPr lang="en-US" sz="1200" dirty="0"/>
          </a:p>
        </p:txBody>
      </p:sp>
      <p:sp>
        <p:nvSpPr>
          <p:cNvPr id="11" name="Text 4"/>
          <p:cNvSpPr/>
          <p:nvPr/>
        </p:nvSpPr>
        <p:spPr>
          <a:xfrm>
            <a:off x="3423919" y="4133361"/>
            <a:ext cx="2426315" cy="792480"/>
          </a:xfrm>
          <a:prstGeom prst="rect">
            <a:avLst/>
          </a:prstGeom>
          <a:noFill/>
          <a:ln/>
        </p:spPr>
        <p:txBody>
          <a:bodyPr wrap="square" lIns="0" tIns="0" rIns="0" bIns="0" rtlCol="0" anchor="t"/>
          <a:lstStyle/>
          <a:p>
            <a:pPr algn="ctr">
              <a:lnSpc>
                <a:spcPts val="1560"/>
              </a:lnSpc>
            </a:pPr>
            <a:r>
              <a:rPr lang="en-US" sz="1200" b="0" spc="-24" kern="0" dirty="0">
                <a:solidFill>
                  <a:srgbClr val="000000"/>
                </a:solidFill>
                <a:latin typeface="DM Sans" pitchFamily="34" charset="0"/>
                <a:ea typeface="DM Sans" pitchFamily="34" charset="-122"/>
                <a:cs typeface="DM Sans" pitchFamily="34" charset="-120"/>
              </a:rPr>
              <a:t>Including regional language options in loan apps is crucial for financial inclusion and caters to a wider user base.</a:t>
            </a:r>
            <a:endParaRPr lang="en-US" sz="1200" dirty="0"/>
          </a:p>
        </p:txBody>
      </p:sp>
      <p:sp>
        <p:nvSpPr>
          <p:cNvPr id="12" name="Text 5"/>
          <p:cNvSpPr/>
          <p:nvPr/>
        </p:nvSpPr>
        <p:spPr>
          <a:xfrm>
            <a:off x="6189529" y="4133361"/>
            <a:ext cx="2694742" cy="792480"/>
          </a:xfrm>
          <a:prstGeom prst="rect">
            <a:avLst/>
          </a:prstGeom>
          <a:noFill/>
          <a:ln/>
        </p:spPr>
        <p:txBody>
          <a:bodyPr wrap="square" lIns="0" tIns="0" rIns="0" bIns="0" rtlCol="0" anchor="t"/>
          <a:lstStyle/>
          <a:p>
            <a:pPr algn="ctr">
              <a:lnSpc>
                <a:spcPts val="1560"/>
              </a:lnSpc>
            </a:pPr>
            <a:r>
              <a:rPr lang="en-US" sz="1200" b="1" spc="-24" kern="0" dirty="0">
                <a:solidFill>
                  <a:srgbClr val="000000"/>
                </a:solidFill>
                <a:latin typeface="DM Sans" pitchFamily="34" charset="0"/>
                <a:ea typeface="DM Sans" pitchFamily="34" charset="-122"/>
                <a:cs typeface="DM Sans" pitchFamily="34" charset="-120"/>
              </a:rPr>
              <a:t>A loan assist app can offer a dedicated educational loan option to streamline the process for students seeking financial aid for their studies.</a:t>
            </a:r>
            <a:endParaRPr lang="en-US" sz="1200" dirty="0"/>
          </a:p>
        </p:txBody>
      </p:sp>
      <p:pic>
        <p:nvPicPr>
          <p:cNvPr id="13" name="Image 4" descr="https://pitch-assets-ccb95893-de3f-4266-973c-20049231b248.s3.eu-west-1.amazonaws.com/a0d2acb5-d952-4768-aae5-1f82fa2b1bc6?pitch-bytes=24703&amp;pitch-content-type=image%2Fpng">    </p:cNvPr>
          <p:cNvPicPr>
            <a:picLocks noChangeAspect="1"/>
          </p:cNvPicPr>
          <p:nvPr/>
        </p:nvPicPr>
        <p:blipFill>
          <a:blip r:embed="rId5"/>
          <a:srcRect l="6534" r="6534" t="0" b="0"/>
          <a:stretch/>
        </p:blipFill>
        <p:spPr>
          <a:xfrm>
            <a:off x="1045593" y="928587"/>
            <a:ext cx="1317258" cy="2832414"/>
          </a:xfrm>
          <a:prstGeom prst="rect">
            <a:avLst/>
          </a:prstGeom>
        </p:spPr>
      </p:pic>
      <p:sp>
        <p:nvSpPr>
          <p:cNvPr id="14" name="Text 6"/>
          <p:cNvSpPr/>
          <p:nvPr/>
        </p:nvSpPr>
        <p:spPr>
          <a:xfrm>
            <a:off x="476250" y="221970"/>
            <a:ext cx="5374005" cy="428625"/>
          </a:xfrm>
          <a:prstGeom prst="rect">
            <a:avLst/>
          </a:prstGeom>
          <a:noFill/>
          <a:ln/>
        </p:spPr>
        <p:txBody>
          <a:bodyPr wrap="none" lIns="0" tIns="0" rIns="0" bIns="0" rtlCol="0" anchor="t">
            <a:spAutoFit/>
          </a:bodyPr>
          <a:lstStyle/>
          <a:p>
            <a:pPr algn="l">
              <a:lnSpc>
                <a:spcPts val="3375"/>
              </a:lnSpc>
            </a:pPr>
            <a:r>
              <a:rPr lang="en-US" sz="2800" b="1" spc="-36" kern="0" dirty="0">
                <a:solidFill>
                  <a:srgbClr val="000000"/>
                </a:solidFill>
                <a:latin typeface="DM Sans" pitchFamily="34" charset="0"/>
                <a:ea typeface="DM Sans" pitchFamily="34" charset="-122"/>
                <a:cs typeface="DM Sans" pitchFamily="34" charset="-120"/>
              </a:rPr>
              <a:t>Some other suggested solutions:</a:t>
            </a:r>
            <a:endParaRPr lang="en-US" sz="2813" dirty="0"/>
          </a:p>
        </p:txBody>
      </p:sp>
      <p:pic>
        <p:nvPicPr>
          <p:cNvPr id="15" name="Image 5" descr="https://external-media.api.pitch.com/provider/icons8/fluent/bad-idea.svg">    </p:cNvPr>
          <p:cNvPicPr>
            <a:picLocks noChangeAspect="1"/>
          </p:cNvPicPr>
          <p:nvPr/>
        </p:nvPicPr>
        <p:blipFill>
          <a:blip r:embed="rId6">
            <a:extLst>
              <a:ext uri="{96DAC541-7B7A-43D3-8B79-37D633B846F1}">
                <asvg:svgBlip xmlns:asvg="http://schemas.microsoft.com/office/drawing/2016/SVG/main" r:embed="rId7"/>
              </a:ext>
            </a:extLst>
          </a:blip>
          <a:srcRect l="0" r="0" t="0" b="0"/>
          <a:stretch/>
        </p:blipFill>
        <p:spPr>
          <a:xfrm>
            <a:off x="5849586" y="225848"/>
            <a:ext cx="514350" cy="514350"/>
          </a:xfrm>
          <a:prstGeom prst="rect">
            <a:avLst/>
          </a:prstGeom>
        </p:spPr>
      </p:pic>
      <p:pic>
        <p:nvPicPr>
          <p:cNvPr id="16" name="Image 6" descr="https://pitch-assets-ccb95893-de3f-4266-973c-20049231b248.s3.eu-west-1.amazonaws.com/2ac05e4e-c5ce-4e9d-82ce-46fd36b40745?pitch-bytes=34885&amp;pitch-content-type=image%2Fpng">    </p:cNvPr>
          <p:cNvPicPr>
            <a:picLocks noChangeAspect="1"/>
          </p:cNvPicPr>
          <p:nvPr/>
        </p:nvPicPr>
        <p:blipFill>
          <a:blip r:embed="rId8"/>
          <a:srcRect l="4609" r="4609" t="54" b="54"/>
          <a:stretch/>
        </p:blipFill>
        <p:spPr>
          <a:xfrm>
            <a:off x="3915671" y="928587"/>
            <a:ext cx="1301476" cy="2832414"/>
          </a:xfrm>
          <a:prstGeom prst="rect">
            <a:avLst/>
          </a:prstGeom>
        </p:spPr>
      </p:pic>
      <p:pic>
        <p:nvPicPr>
          <p:cNvPr id="17" name="Image 7" descr="https://pitch-assets-ccb95893-de3f-4266-973c-20049231b248.s3.eu-west-1.amazonaws.com/c39d1758-b800-43c9-b33e-bdcbee4e2cf9?pitch-bytes=22970&amp;pitch-content-type=image%2Fpng">    </p:cNvPr>
          <p:cNvPicPr>
            <a:picLocks noChangeAspect="1"/>
          </p:cNvPicPr>
          <p:nvPr/>
        </p:nvPicPr>
        <p:blipFill>
          <a:blip r:embed="rId9"/>
          <a:srcRect l="0" r="0" t="-91" b="-91"/>
          <a:stretch/>
        </p:blipFill>
        <p:spPr>
          <a:xfrm>
            <a:off x="6770574" y="925513"/>
            <a:ext cx="1296903" cy="2835488"/>
          </a:xfrm>
          <a:prstGeom prst="rect">
            <a:avLst/>
          </a:prstGeom>
        </p:spPr>
      </p:pic>
      <p:pic>
        <p:nvPicPr>
          <p:cNvPr id="18" name="Image 8" descr="https://pitch-assets-ccb95893-de3f-4266-973c-20049231b248.s3.eu-west-1.amazonaws.com/try-pitch-pdf-export-logo.svg">
            <a:hlinkClick r:id="rId12" tooltip=""/>
          </p:cNvPr>
          <p:cNvPicPr>
            <a:picLocks noChangeAspect="1"/>
          </p:cNvPicPr>
          <p:nvPr/>
        </p:nvPicPr>
        <p:blipFill>
          <a:blip r:embed="rId10">
            <a:extLst>
              <a:ext uri="{96DAC541-7B7A-43D3-8B79-37D633B846F1}">
                <asvg:svgBlip xmlns:asvg="http://schemas.microsoft.com/office/drawing/2016/SVG/main" r:embed="rId11"/>
              </a:ext>
            </a:extLst>
          </a:blip>
          <a:srcRect l="0" r="0" t="0" b="0"/>
          <a:stretch/>
        </p:blipFill>
        <p:spPr>
          <a:xfrm>
            <a:off x="136595" y="4803153"/>
            <a:ext cx="515221" cy="227303"/>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bg>
      <p:bgPr>
        <a:solidFill>
          <a:srgbClr val="FFFFFF"/>
        </a:solidFill>
      </p:bgPr>
    </p:bg>
    <p:spTree>
      <p:nvGrpSpPr>
        <p:cNvPr id="1" name=""/>
        <p:cNvGrpSpPr/>
        <p:nvPr/>
      </p:nvGrpSpPr>
      <p:grpSpPr>
        <a:xfrm>
          <a:off x="0" y="0"/>
          <a:ext cx="0" cy="0"/>
          <a:chOff x="0" y="0"/>
          <a:chExt cx="0" cy="0"/>
        </a:xfrm>
      </p:grpSpPr>
      <p:sp>
        <p:nvSpPr>
          <p:cNvPr id="3" name="Text 0"/>
          <p:cNvSpPr/>
          <p:nvPr/>
        </p:nvSpPr>
        <p:spPr>
          <a:xfrm>
            <a:off x="124349" y="132391"/>
            <a:ext cx="6577906" cy="323850"/>
          </a:xfrm>
          <a:prstGeom prst="rect">
            <a:avLst/>
          </a:prstGeom>
          <a:noFill/>
          <a:ln/>
        </p:spPr>
        <p:txBody>
          <a:bodyPr wrap="square" lIns="0" tIns="0" rIns="0" bIns="0" rtlCol="0" anchor="ctr"/>
          <a:lstStyle/>
          <a:p>
            <a:pPr algn="l">
              <a:lnSpc>
                <a:spcPts val="2550"/>
              </a:lnSpc>
            </a:pPr>
            <a:r>
              <a:rPr lang="en-US" sz="3000" b="1" spc="-72" kern="0" dirty="0">
                <a:solidFill>
                  <a:srgbClr val="000000"/>
                </a:solidFill>
                <a:latin typeface="Poppins" pitchFamily="34" charset="0"/>
                <a:ea typeface="Poppins" pitchFamily="34" charset="-122"/>
                <a:cs typeface="Poppins" pitchFamily="34" charset="-120"/>
              </a:rPr>
              <a:t>Metrics (1/2)</a:t>
            </a:r>
            <a:endParaRPr lang="en-US" sz="3000" dirty="0"/>
          </a:p>
        </p:txBody>
      </p:sp>
      <p:graphicFrame>
        <p:nvGraphicFramePr>
          <p:cNvPr id="23" name="Table 0"/>
          <p:cNvGraphicFramePr>
            <a:graphicFrameLocks noGrp="1"/>
          </p:cNvGraphicFramePr>
          <p:nvPr>
            <p:extLst>
              <p:ext uri="{D42A27DB-BD31-4B8C-83A1-F6EECF244321}">
                <p14:modId xmlns:p14="http://schemas.microsoft.com/office/powerpoint/2010/main" val="1579011935"/>
              </p:ext>
            </p:extLst>
          </p:nvPr>
        </p:nvGraphicFramePr>
        <p:xfrm>
          <a:off x="126290" y="572130"/>
          <a:ext cx="8906768" cy="4041577"/>
        </p:xfrm>
        <a:graphic>
          <a:graphicData uri="http://schemas.openxmlformats.org/drawingml/2006/table">
            <a:tbl>
              <a:tblPr/>
              <a:tblGrid>
                <a:gridCol w="2956254"/>
                <a:gridCol w="2956254"/>
                <a:gridCol w="2956254"/>
              </a:tblGrid>
              <a:tr h="419100">
                <a:tc>
                  <a:txBody>
                    <a:bodyPr/>
                    <a:lstStyle/>
                    <a:p>
                      <a:pPr algn="ctr"/>
                      <a:r>
                        <a:rPr lang="en-US" sz="1500" b="1" dirty="0">
                          <a:solidFill>
                            <a:srgbClr val="000000"/>
                          </a:solidFill>
                          <a:latin typeface="DM Sans" pitchFamily="34" charset="0"/>
                          <a:ea typeface="DM Sans" pitchFamily="34" charset="-122"/>
                          <a:cs typeface="DM Sans" pitchFamily="34" charset="-120"/>
                        </a:rPr>
                        <a:t>Solution</a:t>
                      </a:r>
                      <a:endParaRPr lang="en-US" sz="1500" dirty="0">
                        <a:latin typeface="DM Sans" charset="0"/>
                        <a:ea typeface="DM Sans" charset="0"/>
                        <a:cs typeface="DM Sans" charset="0"/>
                      </a:endParaRPr>
                    </a:p>
                  </a:txBody>
                  <a:tcPr marL="95250" marR="95250" marT="95250" marB="95250" anchor="ctr">
                    <a:lnL w="9525" cap="flat" cmpd="sng" algn="ctr">
                      <a:solidFill>
                        <a:srgbClr val="F4F4F4">
                          <a:alpha val="100000"/>
                        </a:srgbClr>
                      </a:solidFill>
                      <a:prstDash val="solid"/>
                      <a:round/>
                      <a:headEnd type="none" w="med" len="med"/>
                      <a:tailEnd type="none" w="med" len="med"/>
                    </a:lnL>
                    <a:lnR w="9525" cap="flat" cmpd="sng" algn="ctr">
                      <a:solidFill>
                        <a:srgbClr val="F4F4F4">
                          <a:alpha val="100000"/>
                        </a:srgbClr>
                      </a:solidFill>
                      <a:prstDash val="solid"/>
                      <a:round/>
                      <a:headEnd type="none" w="med" len="med"/>
                      <a:tailEnd type="none" w="med" len="med"/>
                    </a:lnR>
                    <a:lnT w="9525" cap="flat" cmpd="sng" algn="ctr">
                      <a:solidFill>
                        <a:srgbClr val="F4F4F4">
                          <a:alpha val="100000"/>
                        </a:srgbClr>
                      </a:solidFill>
                      <a:prstDash val="solid"/>
                      <a:round/>
                      <a:headEnd type="none" w="med" len="med"/>
                      <a:tailEnd type="none" w="med" len="med"/>
                    </a:lnT>
                    <a:lnB w="9525" cap="flat" cmpd="sng" algn="ctr">
                      <a:solidFill>
                        <a:srgbClr val="F4F4F4">
                          <a:alpha val="100000"/>
                        </a:srgbClr>
                      </a:solidFill>
                      <a:prstDash val="solid"/>
                      <a:round/>
                      <a:headEnd type="none" w="med" len="med"/>
                      <a:tailEnd type="none" w="med" len="med"/>
                    </a:lnB>
                    <a:solidFill>
                      <a:srgbClr val="D6F7D5">
                        <a:alpha val="62000"/>
                      </a:srgbClr>
                    </a:solidFill>
                  </a:tcPr>
                </a:tc>
                <a:tc>
                  <a:txBody>
                    <a:bodyPr/>
                    <a:lstStyle/>
                    <a:p>
                      <a:pPr algn="ctr"/>
                      <a:r>
                        <a:rPr lang="en-US" sz="1500" b="1" dirty="0">
                          <a:solidFill>
                            <a:srgbClr val="000000"/>
                          </a:solidFill>
                          <a:latin typeface="DM Sans" pitchFamily="34" charset="0"/>
                          <a:ea typeface="DM Sans" pitchFamily="34" charset="-122"/>
                          <a:cs typeface="DM Sans" pitchFamily="34" charset="-120"/>
                        </a:rPr>
                        <a:t>User Requirement</a:t>
                      </a:r>
                      <a:endParaRPr lang="en-US" sz="1500" dirty="0">
                        <a:latin typeface="DM Sans" charset="0"/>
                        <a:ea typeface="DM Sans" charset="0"/>
                        <a:cs typeface="DM Sans" charset="0"/>
                      </a:endParaRPr>
                    </a:p>
                  </a:txBody>
                  <a:tcPr marL="95250" marR="95250" marT="95250" marB="95250" anchor="ctr">
                    <a:lnL w="9525" cap="flat" cmpd="sng" algn="ctr">
                      <a:solidFill>
                        <a:srgbClr val="F4F4F4">
                          <a:alpha val="100000"/>
                        </a:srgbClr>
                      </a:solidFill>
                      <a:prstDash val="solid"/>
                      <a:round/>
                      <a:headEnd type="none" w="med" len="med"/>
                      <a:tailEnd type="none" w="med" len="med"/>
                    </a:lnL>
                    <a:lnR w="9525" cap="flat" cmpd="sng" algn="ctr">
                      <a:solidFill>
                        <a:srgbClr val="F4F4F4">
                          <a:alpha val="100000"/>
                        </a:srgbClr>
                      </a:solidFill>
                      <a:prstDash val="solid"/>
                      <a:round/>
                      <a:headEnd type="none" w="med" len="med"/>
                      <a:tailEnd type="none" w="med" len="med"/>
                    </a:lnR>
                    <a:lnT w="9525" cap="flat" cmpd="sng" algn="ctr">
                      <a:solidFill>
                        <a:srgbClr val="F4F4F4">
                          <a:alpha val="100000"/>
                        </a:srgbClr>
                      </a:solidFill>
                      <a:prstDash val="solid"/>
                      <a:round/>
                      <a:headEnd type="none" w="med" len="med"/>
                      <a:tailEnd type="none" w="med" len="med"/>
                    </a:lnT>
                    <a:lnB w="9525" cap="flat" cmpd="sng" algn="ctr">
                      <a:solidFill>
                        <a:srgbClr val="F4F4F4">
                          <a:alpha val="100000"/>
                        </a:srgbClr>
                      </a:solidFill>
                      <a:prstDash val="solid"/>
                      <a:round/>
                      <a:headEnd type="none" w="med" len="med"/>
                      <a:tailEnd type="none" w="med" len="med"/>
                    </a:lnB>
                    <a:solidFill>
                      <a:srgbClr val="D6F7D5">
                        <a:alpha val="62000"/>
                      </a:srgbClr>
                    </a:solidFill>
                  </a:tcPr>
                </a:tc>
                <a:tc>
                  <a:txBody>
                    <a:bodyPr/>
                    <a:lstStyle/>
                    <a:p>
                      <a:pPr algn="ctr"/>
                      <a:r>
                        <a:rPr lang="en-US" sz="1500" b="1" dirty="0">
                          <a:solidFill>
                            <a:srgbClr val="000000"/>
                          </a:solidFill>
                          <a:latin typeface="DM Sans" pitchFamily="34" charset="0"/>
                          <a:ea typeface="DM Sans" pitchFamily="34" charset="-122"/>
                          <a:cs typeface="DM Sans" pitchFamily="34" charset="-120"/>
                        </a:rPr>
                        <a:t>Metrics</a:t>
                      </a:r>
                      <a:endParaRPr lang="en-US" sz="1500" dirty="0">
                        <a:latin typeface="DM Sans" charset="0"/>
                        <a:ea typeface="DM Sans" charset="0"/>
                        <a:cs typeface="DM Sans" charset="0"/>
                      </a:endParaRPr>
                    </a:p>
                  </a:txBody>
                  <a:tcPr marL="95250" marR="95250" marT="95250" marB="95250" anchor="ctr">
                    <a:lnL w="9525" cap="flat" cmpd="sng" algn="ctr">
                      <a:solidFill>
                        <a:srgbClr val="F4F4F4">
                          <a:alpha val="100000"/>
                        </a:srgbClr>
                      </a:solidFill>
                      <a:prstDash val="solid"/>
                      <a:round/>
                      <a:headEnd type="none" w="med" len="med"/>
                      <a:tailEnd type="none" w="med" len="med"/>
                    </a:lnL>
                    <a:lnR w="9525" cap="flat" cmpd="sng" algn="ctr">
                      <a:solidFill>
                        <a:srgbClr val="F4F4F4">
                          <a:alpha val="100000"/>
                        </a:srgbClr>
                      </a:solidFill>
                      <a:prstDash val="solid"/>
                      <a:round/>
                      <a:headEnd type="none" w="med" len="med"/>
                      <a:tailEnd type="none" w="med" len="med"/>
                    </a:lnR>
                    <a:lnT w="9525" cap="flat" cmpd="sng" algn="ctr">
                      <a:solidFill>
                        <a:srgbClr val="F4F4F4">
                          <a:alpha val="100000"/>
                        </a:srgbClr>
                      </a:solidFill>
                      <a:prstDash val="solid"/>
                      <a:round/>
                      <a:headEnd type="none" w="med" len="med"/>
                      <a:tailEnd type="none" w="med" len="med"/>
                    </a:lnT>
                    <a:lnB w="9525" cap="flat" cmpd="sng" algn="ctr">
                      <a:solidFill>
                        <a:srgbClr val="F4F4F4">
                          <a:alpha val="100000"/>
                        </a:srgbClr>
                      </a:solidFill>
                      <a:prstDash val="solid"/>
                      <a:round/>
                      <a:headEnd type="none" w="med" len="med"/>
                      <a:tailEnd type="none" w="med" len="med"/>
                    </a:lnB>
                    <a:solidFill>
                      <a:srgbClr val="D6F7D5">
                        <a:alpha val="62000"/>
                      </a:srgbClr>
                    </a:solidFill>
                  </a:tcPr>
                </a:tc>
              </a:tr>
              <a:tr h="522490">
                <a:tc>
                  <a:txBody>
                    <a:bodyPr/>
                    <a:lstStyle/>
                    <a:p>
                      <a:pPr algn="l"/>
                      <a:r>
                        <a:rPr lang="en-US" sz="1500" b="0" dirty="0">
                          <a:solidFill>
                            <a:srgbClr val="000000"/>
                          </a:solidFill>
                          <a:latin typeface="DM Sans" pitchFamily="34" charset="0"/>
                          <a:ea typeface="DM Sans" pitchFamily="34" charset="-122"/>
                          <a:cs typeface="DM Sans" pitchFamily="34" charset="-120"/>
                        </a:rPr>
                        <a:t>Simplify Loan Terms and Conditions</a:t>
                      </a:r>
                      <a:endParaRPr lang="en-US" sz="1500" dirty="0">
                        <a:latin typeface="DM Sans" charset="0"/>
                        <a:ea typeface="DM Sans" charset="0"/>
                        <a:cs typeface="DM Sans" charset="0"/>
                      </a:endParaRPr>
                    </a:p>
                  </a:txBody>
                  <a:tcPr marL="95250" marR="95250" marT="95250" marB="95250" anchor="t">
                    <a:lnL w="9525" cap="flat" cmpd="sng" algn="ctr">
                      <a:solidFill>
                        <a:srgbClr val="F4F4F4">
                          <a:alpha val="100000"/>
                        </a:srgbClr>
                      </a:solidFill>
                      <a:prstDash val="solid"/>
                      <a:round/>
                      <a:headEnd type="none" w="med" len="med"/>
                      <a:tailEnd type="none" w="med" len="med"/>
                    </a:lnL>
                    <a:lnR w="9525" cap="flat" cmpd="sng" algn="ctr">
                      <a:solidFill>
                        <a:srgbClr val="F4F4F4">
                          <a:alpha val="100000"/>
                        </a:srgbClr>
                      </a:solidFill>
                      <a:prstDash val="solid"/>
                      <a:round/>
                      <a:headEnd type="none" w="med" len="med"/>
                      <a:tailEnd type="none" w="med" len="med"/>
                    </a:lnR>
                    <a:lnT w="9525" cap="flat" cmpd="sng" algn="ctr">
                      <a:solidFill>
                        <a:srgbClr val="F4F4F4">
                          <a:alpha val="100000"/>
                        </a:srgbClr>
                      </a:solidFill>
                      <a:prstDash val="solid"/>
                      <a:round/>
                      <a:headEnd type="none" w="med" len="med"/>
                      <a:tailEnd type="none" w="med" len="med"/>
                    </a:lnT>
                    <a:lnB w="9525" cap="flat" cmpd="sng" algn="ctr">
                      <a:solidFill>
                        <a:srgbClr val="F4F4F4">
                          <a:alpha val="100000"/>
                        </a:srgbClr>
                      </a:solidFill>
                      <a:prstDash val="solid"/>
                      <a:round/>
                      <a:headEnd type="none" w="med" len="med"/>
                      <a:tailEnd type="none" w="med" len="med"/>
                    </a:lnB>
                    <a:solidFill>
                      <a:srgbClr val="FFFFFF"/>
                    </a:solidFill>
                  </a:tcPr>
                </a:tc>
                <a:tc>
                  <a:txBody>
                    <a:bodyPr/>
                    <a:lstStyle/>
                    <a:p>
                      <a:pPr algn="l" marL="190500" indent="-190500">
                        <a:buSzPct val="100000"/>
                        <a:buChar char="•"/>
                      </a:pPr>
                      <a:r>
                        <a:rPr lang="en-US" sz="1500" b="1" dirty="0">
                          <a:solidFill>
                            <a:srgbClr val="000000"/>
                          </a:solidFill>
                          <a:latin typeface="DM Sans" pitchFamily="34" charset="0"/>
                          <a:ea typeface="DM Sans" pitchFamily="34" charset="-122"/>
                          <a:cs typeface="DM Sans" pitchFamily="34" charset="-120"/>
                        </a:rPr>
                        <a:t>Clarity:</a:t>
                      </a:r>
                      <a:endParaRPr lang="en-US" sz="1500" dirty="0">
                        <a:latin typeface="DM Sans" charset="0"/>
                        <a:ea typeface="DM Sans" charset="0"/>
                        <a:cs typeface="DM Sans" charset="0"/>
                      </a:endParaRPr>
                    </a:p>
                    <a:p>
                      <a:pPr algn="l" marL="190500" indent="-190500">
                        <a:buSzPct val="100000"/>
                        <a:buChar char="•"/>
                      </a:pPr>
                      <a:r>
                        <a:rPr lang="en-US" sz="1500" b="1" dirty="0">
                          <a:solidFill>
                            <a:srgbClr val="000000"/>
                          </a:solidFill>
                          <a:latin typeface="DM Sans" pitchFamily="34" charset="0"/>
                          <a:ea typeface="DM Sans" pitchFamily="34" charset="-122"/>
                          <a:cs typeface="DM Sans" pitchFamily="34" charset="-120"/>
                        </a:rPr>
                        <a:t> Users expect clear, easy-to-understand loan terms and conditions.</a:t>
                      </a:r>
                      <a:endParaRPr lang="en-US" sz="1500" dirty="0">
                        <a:latin typeface="DM Sans" charset="0"/>
                        <a:ea typeface="DM Sans" charset="0"/>
                        <a:cs typeface="DM Sans" charset="0"/>
                      </a:endParaRPr>
                    </a:p>
                    <a:p>
                      <a:pPr algn="l" marL="190500" indent="-190500">
                        <a:buSzPct val="100000"/>
                        <a:buChar char="•"/>
                      </a:pPr>
                      <a:endParaRPr lang="en-US" sz="1500" dirty="0">
                        <a:latin typeface="DM Sans" charset="0"/>
                        <a:ea typeface="DM Sans" charset="0"/>
                        <a:cs typeface="DM Sans" charset="0"/>
                      </a:endParaRPr>
                    </a:p>
                    <a:p>
                      <a:pPr algn="l" marL="190500" indent="-190500">
                        <a:buSzPct val="100000"/>
                        <a:buChar char="•"/>
                      </a:pPr>
                      <a:r>
                        <a:rPr lang="en-US" sz="1500" b="1" dirty="0">
                          <a:solidFill>
                            <a:srgbClr val="000000"/>
                          </a:solidFill>
                          <a:latin typeface="DM Sans" pitchFamily="34" charset="0"/>
                          <a:ea typeface="DM Sans" pitchFamily="34" charset="-122"/>
                          <a:cs typeface="DM Sans" pitchFamily="34" charset="-120"/>
                        </a:rPr>
                        <a:t>Transparency:</a:t>
                      </a:r>
                      <a:endParaRPr lang="en-US" sz="1500" dirty="0">
                        <a:latin typeface="DM Sans" charset="0"/>
                        <a:ea typeface="DM Sans" charset="0"/>
                        <a:cs typeface="DM Sans" charset="0"/>
                      </a:endParaRPr>
                    </a:p>
                    <a:p>
                      <a:pPr algn="l" marL="190500" indent="-190500">
                        <a:buSzPct val="100000"/>
                        <a:buChar char="•"/>
                      </a:pPr>
                      <a:r>
                        <a:rPr lang="en-US" sz="1500" b="1" dirty="0">
                          <a:solidFill>
                            <a:srgbClr val="000000"/>
                          </a:solidFill>
                          <a:latin typeface="DM Sans" pitchFamily="34" charset="0"/>
                          <a:ea typeface="DM Sans" pitchFamily="34" charset="-122"/>
                          <a:cs typeface="DM Sans" pitchFamily="34" charset="-120"/>
                        </a:rPr>
                        <a:t> Users demand transparency in loan terms without hidden fees or jargon.</a:t>
                      </a:r>
                      <a:endParaRPr lang="en-US" sz="1500" dirty="0">
                        <a:latin typeface="DM Sans" charset="0"/>
                        <a:ea typeface="DM Sans" charset="0"/>
                        <a:cs typeface="DM Sans" charset="0"/>
                      </a:endParaRPr>
                    </a:p>
                  </a:txBody>
                  <a:tcPr marL="95250" marR="95250" marT="95250" marB="95250" anchor="t">
                    <a:lnL w="9525" cap="flat" cmpd="sng" algn="ctr">
                      <a:solidFill>
                        <a:srgbClr val="F4F4F4">
                          <a:alpha val="100000"/>
                        </a:srgbClr>
                      </a:solidFill>
                      <a:prstDash val="solid"/>
                      <a:round/>
                      <a:headEnd type="none" w="med" len="med"/>
                      <a:tailEnd type="none" w="med" len="med"/>
                    </a:lnL>
                    <a:lnR w="9525" cap="flat" cmpd="sng" algn="ctr">
                      <a:solidFill>
                        <a:srgbClr val="F4F4F4">
                          <a:alpha val="100000"/>
                        </a:srgbClr>
                      </a:solidFill>
                      <a:prstDash val="solid"/>
                      <a:round/>
                      <a:headEnd type="none" w="med" len="med"/>
                      <a:tailEnd type="none" w="med" len="med"/>
                    </a:lnR>
                    <a:lnT w="9525" cap="flat" cmpd="sng" algn="ctr">
                      <a:solidFill>
                        <a:srgbClr val="F4F4F4">
                          <a:alpha val="100000"/>
                        </a:srgbClr>
                      </a:solidFill>
                      <a:prstDash val="solid"/>
                      <a:round/>
                      <a:headEnd type="none" w="med" len="med"/>
                      <a:tailEnd type="none" w="med" len="med"/>
                    </a:lnT>
                    <a:lnB w="9525" cap="flat" cmpd="sng" algn="ctr">
                      <a:solidFill>
                        <a:srgbClr val="F4F4F4">
                          <a:alpha val="100000"/>
                        </a:srgbClr>
                      </a:solidFill>
                      <a:prstDash val="solid"/>
                      <a:round/>
                      <a:headEnd type="none" w="med" len="med"/>
                      <a:tailEnd type="none" w="med" len="med"/>
                    </a:lnB>
                    <a:solidFill>
                      <a:srgbClr val="FFFFFF"/>
                    </a:solidFill>
                  </a:tcPr>
                </a:tc>
                <a:tc>
                  <a:txBody>
                    <a:bodyPr/>
                    <a:lstStyle/>
                    <a:p>
                      <a:pPr algn="l" marL="190500" indent="-190500">
                        <a:buSzPct val="100000"/>
                        <a:buChar char="•"/>
                      </a:pPr>
                      <a:r>
                        <a:rPr lang="en-US" sz="1500" b="1" dirty="0">
                          <a:solidFill>
                            <a:srgbClr val="000000"/>
                          </a:solidFill>
                          <a:latin typeface="DM Sans" pitchFamily="34" charset="0"/>
                          <a:ea typeface="DM Sans" pitchFamily="34" charset="-122"/>
                          <a:cs typeface="DM Sans" pitchFamily="34" charset="-120"/>
                        </a:rPr>
                        <a:t>Conversion Rate: </a:t>
                      </a:r>
                      <a:endParaRPr lang="en-US" sz="1500" dirty="0">
                        <a:latin typeface="DM Sans" charset="0"/>
                        <a:ea typeface="DM Sans" charset="0"/>
                        <a:cs typeface="DM Sans" charset="0"/>
                      </a:endParaRPr>
                    </a:p>
                    <a:p>
                      <a:pPr algn="l" marL="190500" indent="-190500">
                        <a:buSzPct val="100000"/>
                        <a:buChar char="•"/>
                      </a:pPr>
                      <a:r>
                        <a:rPr lang="en-US" sz="1500" b="1" dirty="0">
                          <a:solidFill>
                            <a:srgbClr val="000000"/>
                          </a:solidFill>
                          <a:latin typeface="DM Sans" pitchFamily="34" charset="0"/>
                          <a:ea typeface="DM Sans" pitchFamily="34" charset="-122"/>
                          <a:cs typeface="DM Sans" pitchFamily="34" charset="-120"/>
                        </a:rPr>
                        <a:t>Measure the increase in completed loan applications post-implementation.</a:t>
                      </a:r>
                      <a:endParaRPr lang="en-US" sz="1500" dirty="0">
                        <a:latin typeface="DM Sans" charset="0"/>
                        <a:ea typeface="DM Sans" charset="0"/>
                        <a:cs typeface="DM Sans" charset="0"/>
                      </a:endParaRPr>
                    </a:p>
                    <a:p>
                      <a:pPr algn="l" marL="190500" indent="-190500">
                        <a:buSzPct val="100000"/>
                        <a:buChar char="•"/>
                      </a:pPr>
                      <a:r>
                        <a:rPr lang="en-US" sz="1500" b="1" dirty="0">
                          <a:solidFill>
                            <a:srgbClr val="000000"/>
                          </a:solidFill>
                          <a:latin typeface="DM Sans" pitchFamily="34" charset="0"/>
                          <a:ea typeface="DM Sans" pitchFamily="34" charset="-122"/>
                          <a:cs typeface="DM Sans" pitchFamily="34" charset="-120"/>
                        </a:rPr>
                        <a:t>User Satisfaction Score:</a:t>
                      </a:r>
                      <a:endParaRPr lang="en-US" sz="1500" dirty="0">
                        <a:latin typeface="DM Sans" charset="0"/>
                        <a:ea typeface="DM Sans" charset="0"/>
                        <a:cs typeface="DM Sans" charset="0"/>
                      </a:endParaRPr>
                    </a:p>
                    <a:p>
                      <a:pPr algn="l" marL="190500" indent="-190500">
                        <a:buSzPct val="100000"/>
                        <a:buChar char="•"/>
                      </a:pPr>
                      <a:r>
                        <a:rPr lang="en-US" sz="1500" b="1" dirty="0">
                          <a:solidFill>
                            <a:srgbClr val="000000"/>
                          </a:solidFill>
                          <a:latin typeface="DM Sans" pitchFamily="34" charset="0"/>
                          <a:ea typeface="DM Sans" pitchFamily="34" charset="-122"/>
                          <a:cs typeface="DM Sans" pitchFamily="34" charset="-120"/>
                        </a:rPr>
                        <a:t> Collect feedback on the clarity of loan terms.</a:t>
                      </a:r>
                      <a:endParaRPr lang="en-US" sz="1500" dirty="0">
                        <a:latin typeface="DM Sans" charset="0"/>
                        <a:ea typeface="DM Sans" charset="0"/>
                        <a:cs typeface="DM Sans" charset="0"/>
                      </a:endParaRPr>
                    </a:p>
                  </a:txBody>
                  <a:tcPr marL="95250" marR="95250" marT="95250" marB="95250" anchor="t">
                    <a:lnL w="9525" cap="flat" cmpd="sng" algn="ctr">
                      <a:solidFill>
                        <a:srgbClr val="F4F4F4">
                          <a:alpha val="100000"/>
                        </a:srgbClr>
                      </a:solidFill>
                      <a:prstDash val="solid"/>
                      <a:round/>
                      <a:headEnd type="none" w="med" len="med"/>
                      <a:tailEnd type="none" w="med" len="med"/>
                    </a:lnL>
                    <a:lnR w="9525" cap="flat" cmpd="sng" algn="ctr">
                      <a:solidFill>
                        <a:srgbClr val="F4F4F4">
                          <a:alpha val="100000"/>
                        </a:srgbClr>
                      </a:solidFill>
                      <a:prstDash val="solid"/>
                      <a:round/>
                      <a:headEnd type="none" w="med" len="med"/>
                      <a:tailEnd type="none" w="med" len="med"/>
                    </a:lnR>
                    <a:lnT w="9525" cap="flat" cmpd="sng" algn="ctr">
                      <a:solidFill>
                        <a:srgbClr val="F4F4F4">
                          <a:alpha val="100000"/>
                        </a:srgbClr>
                      </a:solidFill>
                      <a:prstDash val="solid"/>
                      <a:round/>
                      <a:headEnd type="none" w="med" len="med"/>
                      <a:tailEnd type="none" w="med" len="med"/>
                    </a:lnT>
                    <a:lnB w="9525" cap="flat" cmpd="sng" algn="ctr">
                      <a:solidFill>
                        <a:srgbClr val="F4F4F4">
                          <a:alpha val="100000"/>
                        </a:srgbClr>
                      </a:solidFill>
                      <a:prstDash val="solid"/>
                      <a:round/>
                      <a:headEnd type="none" w="med" len="med"/>
                      <a:tailEnd type="none" w="med" len="med"/>
                    </a:lnB>
                    <a:solidFill>
                      <a:srgbClr val="FFFFFF"/>
                    </a:solidFill>
                  </a:tcPr>
                </a:tc>
              </a:tr>
              <a:tr h="582964">
                <a:tc>
                  <a:txBody>
                    <a:bodyPr/>
                    <a:lstStyle/>
                    <a:p>
                      <a:pPr algn="l"/>
                      <a:r>
                        <a:rPr lang="en-US" sz="1400" b="0" dirty="0">
                          <a:solidFill>
                            <a:srgbClr val="000000"/>
                          </a:solidFill>
                          <a:latin typeface="DM Sans" pitchFamily="34" charset="0"/>
                          <a:ea typeface="DM Sans" pitchFamily="34" charset="-122"/>
                          <a:cs typeface="DM Sans" pitchFamily="34" charset="-120"/>
                        </a:rPr>
                        <a:t>Streamline Application Process</a:t>
                      </a:r>
                      <a:endParaRPr lang="en-US" sz="1350" dirty="0">
                        <a:latin typeface="DM Sans" charset="0"/>
                        <a:ea typeface="DM Sans" charset="0"/>
                        <a:cs typeface="DM Sans" charset="0"/>
                      </a:endParaRPr>
                    </a:p>
                  </a:txBody>
                  <a:tcPr marL="85725" marR="85725" marT="85725" marB="85725" anchor="t">
                    <a:lnL w="9525" cap="flat" cmpd="sng" algn="ctr">
                      <a:solidFill>
                        <a:srgbClr val="F4F4F4">
                          <a:alpha val="100000"/>
                        </a:srgbClr>
                      </a:solidFill>
                      <a:prstDash val="solid"/>
                      <a:round/>
                      <a:headEnd type="none" w="med" len="med"/>
                      <a:tailEnd type="none" w="med" len="med"/>
                    </a:lnL>
                    <a:lnR w="9525" cap="flat" cmpd="sng" algn="ctr">
                      <a:solidFill>
                        <a:srgbClr val="F4F4F4">
                          <a:alpha val="100000"/>
                        </a:srgbClr>
                      </a:solidFill>
                      <a:prstDash val="solid"/>
                      <a:round/>
                      <a:headEnd type="none" w="med" len="med"/>
                      <a:tailEnd type="none" w="med" len="med"/>
                    </a:lnR>
                    <a:lnT w="9525" cap="flat" cmpd="sng" algn="ctr">
                      <a:solidFill>
                        <a:srgbClr val="F4F4F4">
                          <a:alpha val="100000"/>
                        </a:srgbClr>
                      </a:solidFill>
                      <a:prstDash val="solid"/>
                      <a:round/>
                      <a:headEnd type="none" w="med" len="med"/>
                      <a:tailEnd type="none" w="med" len="med"/>
                    </a:lnT>
                    <a:lnB w="9525" cap="flat" cmpd="sng" algn="ctr">
                      <a:solidFill>
                        <a:srgbClr val="F4F4F4">
                          <a:alpha val="100000"/>
                        </a:srgbClr>
                      </a:solidFill>
                      <a:prstDash val="solid"/>
                      <a:round/>
                      <a:headEnd type="none" w="med" len="med"/>
                      <a:tailEnd type="none" w="med" len="med"/>
                    </a:lnB>
                    <a:solidFill>
                      <a:srgbClr val="D6F7D5">
                        <a:alpha val="62000"/>
                      </a:srgbClr>
                    </a:solidFill>
                  </a:tcPr>
                </a:tc>
                <a:tc>
                  <a:txBody>
                    <a:bodyPr/>
                    <a:lstStyle/>
                    <a:p>
                      <a:pPr algn="l" marL="190500" indent="-190500">
                        <a:buSzPct val="100000"/>
                        <a:buChar char="•"/>
                      </a:pPr>
                      <a:r>
                        <a:rPr lang="en-US" sz="900" b="1" dirty="0">
                          <a:solidFill>
                            <a:srgbClr val="000000"/>
                          </a:solidFill>
                          <a:latin typeface="DM Sans" pitchFamily="34" charset="0"/>
                          <a:ea typeface="DM Sans" pitchFamily="34" charset="-122"/>
                          <a:cs typeface="DM Sans" pitchFamily="34" charset="-120"/>
                        </a:rPr>
                        <a:t>Ease of Use: </a:t>
                      </a:r>
                      <a:endParaRPr lang="en-US" sz="900" dirty="0">
                        <a:latin typeface="DM Sans" charset="0"/>
                        <a:ea typeface="DM Sans" charset="0"/>
                        <a:cs typeface="DM Sans" charset="0"/>
                      </a:endParaRPr>
                    </a:p>
                    <a:p>
                      <a:pPr algn="l" marL="190500" indent="-190500">
                        <a:buSzPct val="100000"/>
                        <a:buChar char="•"/>
                      </a:pPr>
                      <a:r>
                        <a:rPr lang="en-US" sz="900" b="1" dirty="0">
                          <a:solidFill>
                            <a:srgbClr val="000000"/>
                          </a:solidFill>
                          <a:latin typeface="DM Sans" pitchFamily="34" charset="0"/>
                          <a:ea typeface="DM Sans" pitchFamily="34" charset="-122"/>
                          <a:cs typeface="DM Sans" pitchFamily="34" charset="-120"/>
                        </a:rPr>
                        <a:t>Users require a simple, quick, and less cumbersome application process.</a:t>
                      </a:r>
                      <a:endParaRPr lang="en-US" sz="900" dirty="0">
                        <a:latin typeface="DM Sans" charset="0"/>
                        <a:ea typeface="DM Sans" charset="0"/>
                        <a:cs typeface="DM Sans" charset="0"/>
                      </a:endParaRPr>
                    </a:p>
                    <a:p>
                      <a:pPr algn="l" marL="190500" indent="-190500">
                        <a:buSzPct val="100000"/>
                        <a:buChar char="•"/>
                      </a:pPr>
                      <a:r>
                        <a:rPr lang="en-US" sz="900" b="1" dirty="0">
                          <a:solidFill>
                            <a:srgbClr val="000000"/>
                          </a:solidFill>
                          <a:latin typeface="DM Sans" pitchFamily="34" charset="0"/>
                          <a:ea typeface="DM Sans" pitchFamily="34" charset="-122"/>
                          <a:cs typeface="DM Sans" pitchFamily="34" charset="-120"/>
                        </a:rPr>
                        <a:t>Convenience: </a:t>
                      </a:r>
                      <a:endParaRPr lang="en-US" sz="900" dirty="0">
                        <a:latin typeface="DM Sans" charset="0"/>
                        <a:ea typeface="DM Sans" charset="0"/>
                        <a:cs typeface="DM Sans" charset="0"/>
                      </a:endParaRPr>
                    </a:p>
                    <a:p>
                      <a:pPr algn="l" marL="190500" indent="-190500">
                        <a:buSzPct val="100000"/>
                        <a:buChar char="•"/>
                      </a:pPr>
                      <a:r>
                        <a:rPr lang="en-US" sz="900" b="1" dirty="0">
                          <a:solidFill>
                            <a:srgbClr val="000000"/>
                          </a:solidFill>
                          <a:latin typeface="DM Sans" pitchFamily="34" charset="0"/>
                          <a:ea typeface="DM Sans" pitchFamily="34" charset="-122"/>
                          <a:cs typeface="DM Sans" pitchFamily="34" charset="-120"/>
                        </a:rPr>
                        <a:t>Users expect a digital application system with minimal paperwork.</a:t>
                      </a:r>
                      <a:endParaRPr lang="en-US" sz="900" dirty="0">
                        <a:latin typeface="DM Sans" charset="0"/>
                        <a:ea typeface="DM Sans" charset="0"/>
                        <a:cs typeface="DM Sans" charset="0"/>
                      </a:endParaRPr>
                    </a:p>
                  </a:txBody>
                  <a:tcPr marL="57150" marR="57150" marT="57150" marB="57150" anchor="t">
                    <a:lnL w="9525" cap="flat" cmpd="sng" algn="ctr">
                      <a:solidFill>
                        <a:srgbClr val="F4F4F4">
                          <a:alpha val="100000"/>
                        </a:srgbClr>
                      </a:solidFill>
                      <a:prstDash val="solid"/>
                      <a:round/>
                      <a:headEnd type="none" w="med" len="med"/>
                      <a:tailEnd type="none" w="med" len="med"/>
                    </a:lnL>
                    <a:lnR w="9525" cap="flat" cmpd="sng" algn="ctr">
                      <a:solidFill>
                        <a:srgbClr val="F4F4F4">
                          <a:alpha val="100000"/>
                        </a:srgbClr>
                      </a:solidFill>
                      <a:prstDash val="solid"/>
                      <a:round/>
                      <a:headEnd type="none" w="med" len="med"/>
                      <a:tailEnd type="none" w="med" len="med"/>
                    </a:lnR>
                    <a:lnT w="9525" cap="flat" cmpd="sng" algn="ctr">
                      <a:solidFill>
                        <a:srgbClr val="F4F4F4">
                          <a:alpha val="100000"/>
                        </a:srgbClr>
                      </a:solidFill>
                      <a:prstDash val="solid"/>
                      <a:round/>
                      <a:headEnd type="none" w="med" len="med"/>
                      <a:tailEnd type="none" w="med" len="med"/>
                    </a:lnT>
                    <a:lnB w="9525" cap="flat" cmpd="sng" algn="ctr">
                      <a:solidFill>
                        <a:srgbClr val="F4F4F4">
                          <a:alpha val="100000"/>
                        </a:srgbClr>
                      </a:solidFill>
                      <a:prstDash val="solid"/>
                      <a:round/>
                      <a:headEnd type="none" w="med" len="med"/>
                      <a:tailEnd type="none" w="med" len="med"/>
                    </a:lnB>
                    <a:solidFill>
                      <a:srgbClr val="D6F7D5">
                        <a:alpha val="62000"/>
                      </a:srgbClr>
                    </a:solidFill>
                  </a:tcPr>
                </a:tc>
                <a:tc>
                  <a:txBody>
                    <a:bodyPr/>
                    <a:lstStyle/>
                    <a:p>
                      <a:pPr algn="l" marL="190500" indent="-190500">
                        <a:buSzPct val="100000"/>
                        <a:buChar char="•"/>
                      </a:pPr>
                      <a:r>
                        <a:rPr lang="en-US" sz="900" b="1" dirty="0">
                          <a:solidFill>
                            <a:srgbClr val="000000"/>
                          </a:solidFill>
                          <a:latin typeface="DM Sans" pitchFamily="34" charset="0"/>
                          <a:ea typeface="DM Sans" pitchFamily="34" charset="-122"/>
                          <a:cs typeface="DM Sans" pitchFamily="34" charset="-120"/>
                        </a:rPr>
                        <a:t>Application Completion Time:</a:t>
                      </a:r>
                      <a:endParaRPr lang="en-US" sz="900" dirty="0">
                        <a:latin typeface="DM Sans" charset="0"/>
                        <a:ea typeface="DM Sans" charset="0"/>
                        <a:cs typeface="DM Sans" charset="0"/>
                      </a:endParaRPr>
                    </a:p>
                    <a:p>
                      <a:pPr algn="l" marL="190500" indent="-190500">
                        <a:buSzPct val="100000"/>
                        <a:buChar char="•"/>
                      </a:pPr>
                      <a:r>
                        <a:rPr lang="en-US" sz="900" b="1" dirty="0">
                          <a:solidFill>
                            <a:srgbClr val="000000"/>
                          </a:solidFill>
                          <a:latin typeface="DM Sans" pitchFamily="34" charset="0"/>
                          <a:ea typeface="DM Sans" pitchFamily="34" charset="-122"/>
                          <a:cs typeface="DM Sans" pitchFamily="34" charset="-120"/>
                        </a:rPr>
                        <a:t> Track the time taken to complete applications before and after.</a:t>
                      </a:r>
                      <a:endParaRPr lang="en-US" sz="900" dirty="0">
                        <a:latin typeface="DM Sans" charset="0"/>
                        <a:ea typeface="DM Sans" charset="0"/>
                        <a:cs typeface="DM Sans" charset="0"/>
                      </a:endParaRPr>
                    </a:p>
                    <a:p>
                      <a:pPr algn="l" marL="190500" indent="-190500">
                        <a:buSzPct val="100000"/>
                        <a:buChar char="•"/>
                      </a:pPr>
                      <a:r>
                        <a:rPr lang="en-US" sz="900" b="1" dirty="0">
                          <a:solidFill>
                            <a:srgbClr val="000000"/>
                          </a:solidFill>
                          <a:latin typeface="DM Sans" pitchFamily="34" charset="0"/>
                          <a:ea typeface="DM Sans" pitchFamily="34" charset="-122"/>
                          <a:cs typeface="DM Sans" pitchFamily="34" charset="-120"/>
                        </a:rPr>
                        <a:t>Drop-off Rate:</a:t>
                      </a:r>
                      <a:endParaRPr lang="en-US" sz="900" dirty="0">
                        <a:latin typeface="DM Sans" charset="0"/>
                        <a:ea typeface="DM Sans" charset="0"/>
                        <a:cs typeface="DM Sans" charset="0"/>
                      </a:endParaRPr>
                    </a:p>
                    <a:p>
                      <a:pPr algn="l" marL="190500" indent="-190500">
                        <a:buSzPct val="100000"/>
                        <a:buChar char="•"/>
                      </a:pPr>
                      <a:r>
                        <a:rPr lang="en-US" sz="900" b="1" dirty="0">
                          <a:solidFill>
                            <a:srgbClr val="000000"/>
                          </a:solidFill>
                          <a:latin typeface="DM Sans" pitchFamily="34" charset="0"/>
                          <a:ea typeface="DM Sans" pitchFamily="34" charset="-122"/>
                          <a:cs typeface="DM Sans" pitchFamily="34" charset="-120"/>
                        </a:rPr>
                        <a:t> Measure the decrease in application drop-offs.</a:t>
                      </a:r>
                      <a:endParaRPr lang="en-US" sz="900" dirty="0">
                        <a:latin typeface="DM Sans" charset="0"/>
                        <a:ea typeface="DM Sans" charset="0"/>
                        <a:cs typeface="DM Sans" charset="0"/>
                      </a:endParaRPr>
                    </a:p>
                  </a:txBody>
                  <a:tcPr marL="57150" marR="57150" marT="57150" marB="57150" anchor="t">
                    <a:lnL w="9525" cap="flat" cmpd="sng" algn="ctr">
                      <a:solidFill>
                        <a:srgbClr val="F4F4F4">
                          <a:alpha val="100000"/>
                        </a:srgbClr>
                      </a:solidFill>
                      <a:prstDash val="solid"/>
                      <a:round/>
                      <a:headEnd type="none" w="med" len="med"/>
                      <a:tailEnd type="none" w="med" len="med"/>
                    </a:lnL>
                    <a:lnR w="9525" cap="flat" cmpd="sng" algn="ctr">
                      <a:solidFill>
                        <a:srgbClr val="F4F4F4">
                          <a:alpha val="100000"/>
                        </a:srgbClr>
                      </a:solidFill>
                      <a:prstDash val="solid"/>
                      <a:round/>
                      <a:headEnd type="none" w="med" len="med"/>
                      <a:tailEnd type="none" w="med" len="med"/>
                    </a:lnR>
                    <a:lnT w="9525" cap="flat" cmpd="sng" algn="ctr">
                      <a:solidFill>
                        <a:srgbClr val="F4F4F4">
                          <a:alpha val="100000"/>
                        </a:srgbClr>
                      </a:solidFill>
                      <a:prstDash val="solid"/>
                      <a:round/>
                      <a:headEnd type="none" w="med" len="med"/>
                      <a:tailEnd type="none" w="med" len="med"/>
                    </a:lnT>
                    <a:lnB w="9525" cap="flat" cmpd="sng" algn="ctr">
                      <a:solidFill>
                        <a:srgbClr val="F4F4F4">
                          <a:alpha val="100000"/>
                        </a:srgbClr>
                      </a:solidFill>
                      <a:prstDash val="solid"/>
                      <a:round/>
                      <a:headEnd type="none" w="med" len="med"/>
                      <a:tailEnd type="none" w="med" len="med"/>
                    </a:lnB>
                    <a:solidFill>
                      <a:srgbClr val="D6F7D5">
                        <a:alpha val="62000"/>
                      </a:srgbClr>
                    </a:solidFill>
                  </a:tcPr>
                </a:tc>
              </a:tr>
              <a:tr h="582964">
                <a:tc>
                  <a:txBody>
                    <a:bodyPr/>
                    <a:lstStyle/>
                    <a:p>
                      <a:pPr algn="l"/>
                      <a:r>
                        <a:rPr lang="en-US" sz="1500" b="0" dirty="0">
                          <a:solidFill>
                            <a:srgbClr val="000000"/>
                          </a:solidFill>
                          <a:latin typeface="DM Sans" pitchFamily="34" charset="0"/>
                          <a:ea typeface="DM Sans" pitchFamily="34" charset="-122"/>
                          <a:cs typeface="DM Sans" pitchFamily="34" charset="-120"/>
                        </a:rPr>
                        <a:t>Improve Customer Support</a:t>
                      </a:r>
                      <a:endParaRPr lang="en-US" sz="1500" dirty="0">
                        <a:latin typeface="DM Sans" charset="0"/>
                        <a:ea typeface="DM Sans" charset="0"/>
                        <a:cs typeface="DM Sans" charset="0"/>
                      </a:endParaRPr>
                    </a:p>
                  </a:txBody>
                  <a:tcPr marL="95250" marR="95250" marT="95250" marB="95250" anchor="t">
                    <a:lnL w="9525" cap="flat" cmpd="sng" algn="ctr">
                      <a:solidFill>
                        <a:srgbClr val="F4F4F4">
                          <a:alpha val="100000"/>
                        </a:srgbClr>
                      </a:solidFill>
                      <a:prstDash val="solid"/>
                      <a:round/>
                      <a:headEnd type="none" w="med" len="med"/>
                      <a:tailEnd type="none" w="med" len="med"/>
                    </a:lnL>
                    <a:lnR w="9525" cap="flat" cmpd="sng" algn="ctr">
                      <a:solidFill>
                        <a:srgbClr val="F4F4F4">
                          <a:alpha val="100000"/>
                        </a:srgbClr>
                      </a:solidFill>
                      <a:prstDash val="solid"/>
                      <a:round/>
                      <a:headEnd type="none" w="med" len="med"/>
                      <a:tailEnd type="none" w="med" len="med"/>
                    </a:lnR>
                    <a:lnT w="9525" cap="flat" cmpd="sng" algn="ctr">
                      <a:solidFill>
                        <a:srgbClr val="F4F4F4">
                          <a:alpha val="100000"/>
                        </a:srgbClr>
                      </a:solidFill>
                      <a:prstDash val="solid"/>
                      <a:round/>
                      <a:headEnd type="none" w="med" len="med"/>
                      <a:tailEnd type="none" w="med" len="med"/>
                    </a:lnT>
                    <a:lnB w="9525" cap="flat" cmpd="sng" algn="ctr">
                      <a:solidFill>
                        <a:srgbClr val="F4F4F4">
                          <a:alpha val="100000"/>
                        </a:srgbClr>
                      </a:solidFill>
                      <a:prstDash val="solid"/>
                      <a:round/>
                      <a:headEnd type="none" w="med" len="med"/>
                      <a:tailEnd type="none" w="med" len="med"/>
                    </a:lnB>
                    <a:solidFill>
                      <a:srgbClr val="FFFFFF"/>
                    </a:solidFill>
                  </a:tcPr>
                </a:tc>
                <a:tc>
                  <a:txBody>
                    <a:bodyPr/>
                    <a:lstStyle/>
                    <a:p>
                      <a:pPr algn="l" marL="190500" indent="-190500">
                        <a:buSzPct val="100000"/>
                        <a:buChar char="•"/>
                      </a:pPr>
                      <a:r>
                        <a:rPr lang="en-US" sz="1500" b="1" dirty="0">
                          <a:solidFill>
                            <a:srgbClr val="000000"/>
                          </a:solidFill>
                          <a:latin typeface="DM Sans" pitchFamily="34" charset="0"/>
                          <a:ea typeface="DM Sans" pitchFamily="34" charset="-122"/>
                          <a:cs typeface="DM Sans" pitchFamily="34" charset="-120"/>
                        </a:rPr>
                        <a:t>Availability: </a:t>
                      </a:r>
                      <a:endParaRPr lang="en-US" sz="1500" dirty="0">
                        <a:latin typeface="DM Sans" charset="0"/>
                        <a:ea typeface="DM Sans" charset="0"/>
                        <a:cs typeface="DM Sans" charset="0"/>
                      </a:endParaRPr>
                    </a:p>
                    <a:p>
                      <a:pPr algn="l" marL="190500" indent="-190500">
                        <a:buSzPct val="100000"/>
                        <a:buChar char="•"/>
                      </a:pPr>
                      <a:r>
                        <a:rPr lang="en-US" sz="1500" b="1" dirty="0">
                          <a:solidFill>
                            <a:srgbClr val="000000"/>
                          </a:solidFill>
                          <a:latin typeface="DM Sans" pitchFamily="34" charset="0"/>
                          <a:ea typeface="DM Sans" pitchFamily="34" charset="-122"/>
                          <a:cs typeface="DM Sans" pitchFamily="34" charset="-120"/>
                        </a:rPr>
                        <a:t>Users expect 24/7 customer support through various channels.</a:t>
                      </a:r>
                      <a:endParaRPr lang="en-US" sz="1500" dirty="0">
                        <a:latin typeface="DM Sans" charset="0"/>
                        <a:ea typeface="DM Sans" charset="0"/>
                        <a:cs typeface="DM Sans" charset="0"/>
                      </a:endParaRPr>
                    </a:p>
                    <a:p>
                      <a:pPr algn="l" marL="190500" indent="-190500">
                        <a:buSzPct val="100000"/>
                        <a:buChar char="•"/>
                      </a:pPr>
                      <a:r>
                        <a:rPr lang="en-US" sz="1500" b="1" dirty="0">
                          <a:solidFill>
                            <a:srgbClr val="000000"/>
                          </a:solidFill>
                          <a:latin typeface="DM Sans" pitchFamily="34" charset="0"/>
                          <a:ea typeface="DM Sans" pitchFamily="34" charset="-122"/>
                          <a:cs typeface="DM Sans" pitchFamily="34" charset="-120"/>
                        </a:rPr>
                        <a:t>Consistency:</a:t>
                      </a:r>
                      <a:endParaRPr lang="en-US" sz="1500" dirty="0">
                        <a:latin typeface="DM Sans" charset="0"/>
                        <a:ea typeface="DM Sans" charset="0"/>
                        <a:cs typeface="DM Sans" charset="0"/>
                      </a:endParaRPr>
                    </a:p>
                    <a:p>
                      <a:pPr algn="l" marL="190500" indent="-190500">
                        <a:buSzPct val="100000"/>
                        <a:buChar char="•"/>
                      </a:pPr>
                      <a:r>
                        <a:rPr lang="en-US" sz="1500" b="1" dirty="0">
                          <a:solidFill>
                            <a:srgbClr val="000000"/>
                          </a:solidFill>
                          <a:latin typeface="DM Sans" pitchFamily="34" charset="0"/>
                          <a:ea typeface="DM Sans" pitchFamily="34" charset="-122"/>
                          <a:cs typeface="DM Sans" pitchFamily="34" charset="-120"/>
                        </a:rPr>
                        <a:t> Users require consistent and reliable support.</a:t>
                      </a:r>
                      <a:endParaRPr lang="en-US" sz="1500" dirty="0">
                        <a:latin typeface="DM Sans" charset="0"/>
                        <a:ea typeface="DM Sans" charset="0"/>
                        <a:cs typeface="DM Sans" charset="0"/>
                      </a:endParaRPr>
                    </a:p>
                  </a:txBody>
                  <a:tcPr marL="95250" marR="95250" marT="95250" marB="95250" anchor="t">
                    <a:lnL w="9525" cap="flat" cmpd="sng" algn="ctr">
                      <a:solidFill>
                        <a:srgbClr val="F4F4F4">
                          <a:alpha val="100000"/>
                        </a:srgbClr>
                      </a:solidFill>
                      <a:prstDash val="solid"/>
                      <a:round/>
                      <a:headEnd type="none" w="med" len="med"/>
                      <a:tailEnd type="none" w="med" len="med"/>
                    </a:lnL>
                    <a:lnR w="9525" cap="flat" cmpd="sng" algn="ctr">
                      <a:solidFill>
                        <a:srgbClr val="F4F4F4">
                          <a:alpha val="100000"/>
                        </a:srgbClr>
                      </a:solidFill>
                      <a:prstDash val="solid"/>
                      <a:round/>
                      <a:headEnd type="none" w="med" len="med"/>
                      <a:tailEnd type="none" w="med" len="med"/>
                    </a:lnR>
                    <a:lnT w="9525" cap="flat" cmpd="sng" algn="ctr">
                      <a:solidFill>
                        <a:srgbClr val="F4F4F4">
                          <a:alpha val="100000"/>
                        </a:srgbClr>
                      </a:solidFill>
                      <a:prstDash val="solid"/>
                      <a:round/>
                      <a:headEnd type="none" w="med" len="med"/>
                      <a:tailEnd type="none" w="med" len="med"/>
                    </a:lnT>
                    <a:lnB w="9525" cap="flat" cmpd="sng" algn="ctr">
                      <a:solidFill>
                        <a:srgbClr val="F4F4F4">
                          <a:alpha val="100000"/>
                        </a:srgbClr>
                      </a:solidFill>
                      <a:prstDash val="solid"/>
                      <a:round/>
                      <a:headEnd type="none" w="med" len="med"/>
                      <a:tailEnd type="none" w="med" len="med"/>
                    </a:lnB>
                    <a:solidFill>
                      <a:srgbClr val="FFFFFF"/>
                    </a:solidFill>
                  </a:tcPr>
                </a:tc>
                <a:tc>
                  <a:txBody>
                    <a:bodyPr/>
                    <a:lstStyle/>
                    <a:p>
                      <a:pPr algn="l" marL="190500" indent="-190500">
                        <a:buSzPct val="100000"/>
                        <a:buChar char="•"/>
                      </a:pPr>
                      <a:r>
                        <a:rPr lang="en-US" sz="1500" b="1" dirty="0">
                          <a:solidFill>
                            <a:srgbClr val="000000"/>
                          </a:solidFill>
                          <a:latin typeface="DM Sans" pitchFamily="34" charset="0"/>
                          <a:ea typeface="DM Sans" pitchFamily="34" charset="-122"/>
                          <a:cs typeface="DM Sans" pitchFamily="34" charset="-120"/>
                        </a:rPr>
                        <a:t>Response Time: </a:t>
                      </a:r>
                      <a:endParaRPr lang="en-US" sz="1500" dirty="0">
                        <a:latin typeface="DM Sans" charset="0"/>
                        <a:ea typeface="DM Sans" charset="0"/>
                        <a:cs typeface="DM Sans" charset="0"/>
                      </a:endParaRPr>
                    </a:p>
                    <a:p>
                      <a:pPr algn="l" marL="190500" indent="-190500">
                        <a:buSzPct val="100000"/>
                        <a:buChar char="•"/>
                      </a:pPr>
                      <a:r>
                        <a:rPr lang="en-US" sz="1500" b="1" dirty="0">
                          <a:solidFill>
                            <a:srgbClr val="000000"/>
                          </a:solidFill>
                          <a:latin typeface="DM Sans" pitchFamily="34" charset="0"/>
                          <a:ea typeface="DM Sans" pitchFamily="34" charset="-122"/>
                          <a:cs typeface="DM Sans" pitchFamily="34" charset="-120"/>
                        </a:rPr>
                        <a:t>Measure the average response time of customer support.</a:t>
                      </a:r>
                      <a:endParaRPr lang="en-US" sz="1500" dirty="0">
                        <a:latin typeface="DM Sans" charset="0"/>
                        <a:ea typeface="DM Sans" charset="0"/>
                        <a:cs typeface="DM Sans" charset="0"/>
                      </a:endParaRPr>
                    </a:p>
                    <a:p>
                      <a:pPr algn="l" marL="190500" indent="-190500">
                        <a:buSzPct val="100000"/>
                        <a:buChar char="•"/>
                      </a:pPr>
                      <a:r>
                        <a:rPr lang="en-US" sz="1500" b="1" dirty="0">
                          <a:solidFill>
                            <a:srgbClr val="000000"/>
                          </a:solidFill>
                          <a:latin typeface="DM Sans" pitchFamily="34" charset="0"/>
                          <a:ea typeface="DM Sans" pitchFamily="34" charset="-122"/>
                          <a:cs typeface="DM Sans" pitchFamily="34" charset="-120"/>
                        </a:rPr>
                        <a:t>Customer Satisfaction Score (CSAT): </a:t>
                      </a:r>
                      <a:endParaRPr lang="en-US" sz="1500" dirty="0">
                        <a:latin typeface="DM Sans" charset="0"/>
                        <a:ea typeface="DM Sans" charset="0"/>
                        <a:cs typeface="DM Sans" charset="0"/>
                      </a:endParaRPr>
                    </a:p>
                    <a:p>
                      <a:pPr algn="l" marL="190500" indent="-190500">
                        <a:buSzPct val="100000"/>
                        <a:buChar char="•"/>
                      </a:pPr>
                      <a:r>
                        <a:rPr lang="en-US" sz="1500" b="1" dirty="0">
                          <a:solidFill>
                            <a:srgbClr val="000000"/>
                          </a:solidFill>
                          <a:latin typeface="DM Sans" pitchFamily="34" charset="0"/>
                          <a:ea typeface="DM Sans" pitchFamily="34" charset="-122"/>
                          <a:cs typeface="DM Sans" pitchFamily="34" charset="-120"/>
                        </a:rPr>
                        <a:t>Collect feedback on customer support experiences.</a:t>
                      </a:r>
                      <a:endParaRPr lang="en-US" sz="1500" dirty="0">
                        <a:latin typeface="DM Sans" charset="0"/>
                        <a:ea typeface="DM Sans" charset="0"/>
                        <a:cs typeface="DM Sans" charset="0"/>
                      </a:endParaRPr>
                    </a:p>
                  </a:txBody>
                  <a:tcPr marL="95250" marR="95250" marT="95250" marB="95250" anchor="t">
                    <a:lnL w="9525" cap="flat" cmpd="sng" algn="ctr">
                      <a:solidFill>
                        <a:srgbClr val="F4F4F4">
                          <a:alpha val="100000"/>
                        </a:srgbClr>
                      </a:solidFill>
                      <a:prstDash val="solid"/>
                      <a:round/>
                      <a:headEnd type="none" w="med" len="med"/>
                      <a:tailEnd type="none" w="med" len="med"/>
                    </a:lnL>
                    <a:lnR w="9525" cap="flat" cmpd="sng" algn="ctr">
                      <a:solidFill>
                        <a:srgbClr val="F4F4F4">
                          <a:alpha val="100000"/>
                        </a:srgbClr>
                      </a:solidFill>
                      <a:prstDash val="solid"/>
                      <a:round/>
                      <a:headEnd type="none" w="med" len="med"/>
                      <a:tailEnd type="none" w="med" len="med"/>
                    </a:lnR>
                    <a:lnT w="9525" cap="flat" cmpd="sng" algn="ctr">
                      <a:solidFill>
                        <a:srgbClr val="F4F4F4">
                          <a:alpha val="100000"/>
                        </a:srgbClr>
                      </a:solidFill>
                      <a:prstDash val="solid"/>
                      <a:round/>
                      <a:headEnd type="none" w="med" len="med"/>
                      <a:tailEnd type="none" w="med" len="med"/>
                    </a:lnT>
                    <a:lnB w="9525" cap="flat" cmpd="sng" algn="ctr">
                      <a:solidFill>
                        <a:srgbClr val="F4F4F4">
                          <a:alpha val="100000"/>
                        </a:srgbClr>
                      </a:solidFill>
                      <a:prstDash val="solid"/>
                      <a:round/>
                      <a:headEnd type="none" w="med" len="med"/>
                      <a:tailEnd type="none" w="med" len="med"/>
                    </a:lnB>
                    <a:solidFill>
                      <a:srgbClr val="FFFFFF"/>
                    </a:solidFill>
                  </a:tcPr>
                </a:tc>
              </a:tr>
              <a:tr h="702481">
                <a:tc>
                  <a:txBody>
                    <a:bodyPr/>
                    <a:lstStyle/>
                    <a:p>
                      <a:pPr algn="l"/>
                      <a:r>
                        <a:rPr lang="en-US" sz="1400" b="0" dirty="0">
                          <a:solidFill>
                            <a:srgbClr val="000000"/>
                          </a:solidFill>
                          <a:latin typeface="DM Sans" pitchFamily="34" charset="0"/>
                          <a:ea typeface="DM Sans" pitchFamily="34" charset="-122"/>
                          <a:cs typeface="DM Sans" pitchFamily="34" charset="-120"/>
                        </a:rPr>
                        <a:t>Ensure Data Privacy and User Consent</a:t>
                      </a:r>
                      <a:endParaRPr lang="en-US" sz="1350" dirty="0">
                        <a:latin typeface="DM Sans" charset="0"/>
                        <a:ea typeface="DM Sans" charset="0"/>
                        <a:cs typeface="DM Sans" charset="0"/>
                      </a:endParaRPr>
                    </a:p>
                  </a:txBody>
                  <a:tcPr marL="85725" marR="85725" marT="85725" marB="85725" anchor="t">
                    <a:lnL w="9525" cap="flat" cmpd="sng" algn="ctr">
                      <a:solidFill>
                        <a:srgbClr val="F4F4F4">
                          <a:alpha val="100000"/>
                        </a:srgbClr>
                      </a:solidFill>
                      <a:prstDash val="solid"/>
                      <a:round/>
                      <a:headEnd type="none" w="med" len="med"/>
                      <a:tailEnd type="none" w="med" len="med"/>
                    </a:lnL>
                    <a:lnR w="9525" cap="flat" cmpd="sng" algn="ctr">
                      <a:solidFill>
                        <a:srgbClr val="F4F4F4">
                          <a:alpha val="100000"/>
                        </a:srgbClr>
                      </a:solidFill>
                      <a:prstDash val="solid"/>
                      <a:round/>
                      <a:headEnd type="none" w="med" len="med"/>
                      <a:tailEnd type="none" w="med" len="med"/>
                    </a:lnR>
                    <a:lnT w="9525" cap="flat" cmpd="sng" algn="ctr">
                      <a:solidFill>
                        <a:srgbClr val="F4F4F4">
                          <a:alpha val="100000"/>
                        </a:srgbClr>
                      </a:solidFill>
                      <a:prstDash val="solid"/>
                      <a:round/>
                      <a:headEnd type="none" w="med" len="med"/>
                      <a:tailEnd type="none" w="med" len="med"/>
                    </a:lnT>
                    <a:lnB w="9525" cap="flat" cmpd="sng" algn="ctr">
                      <a:solidFill>
                        <a:srgbClr val="F4F4F4">
                          <a:alpha val="100000"/>
                        </a:srgbClr>
                      </a:solidFill>
                      <a:prstDash val="solid"/>
                      <a:round/>
                      <a:headEnd type="none" w="med" len="med"/>
                      <a:tailEnd type="none" w="med" len="med"/>
                    </a:lnB>
                    <a:solidFill>
                      <a:srgbClr val="D6F7D5">
                        <a:alpha val="62000"/>
                      </a:srgbClr>
                    </a:solidFill>
                  </a:tcPr>
                </a:tc>
                <a:tc>
                  <a:txBody>
                    <a:bodyPr/>
                    <a:lstStyle/>
                    <a:p>
                      <a:pPr algn="l" marL="190500" indent="-190500">
                        <a:buSzPct val="100000"/>
                        <a:buChar char="•"/>
                      </a:pPr>
                      <a:r>
                        <a:rPr lang="en-US" sz="900" b="1" dirty="0">
                          <a:solidFill>
                            <a:srgbClr val="000000"/>
                          </a:solidFill>
                          <a:latin typeface="DM Sans" pitchFamily="34" charset="0"/>
                          <a:ea typeface="DM Sans" pitchFamily="34" charset="-122"/>
                          <a:cs typeface="DM Sans" pitchFamily="34" charset="-120"/>
                        </a:rPr>
                        <a:t>Privacy: </a:t>
                      </a:r>
                      <a:endParaRPr lang="en-US" sz="900" dirty="0">
                        <a:latin typeface="DM Sans" charset="0"/>
                        <a:ea typeface="DM Sans" charset="0"/>
                        <a:cs typeface="DM Sans" charset="0"/>
                      </a:endParaRPr>
                    </a:p>
                    <a:p>
                      <a:pPr algn="l" marL="190500" indent="-190500">
                        <a:buSzPct val="100000"/>
                        <a:buChar char="•"/>
                      </a:pPr>
                      <a:r>
                        <a:rPr lang="en-US" sz="900" b="1" dirty="0">
                          <a:solidFill>
                            <a:srgbClr val="000000"/>
                          </a:solidFill>
                          <a:latin typeface="DM Sans" pitchFamily="34" charset="0"/>
                          <a:ea typeface="DM Sans" pitchFamily="34" charset="-122"/>
                          <a:cs typeface="DM Sans" pitchFamily="34" charset="-120"/>
                        </a:rPr>
                        <a:t>Users need assurance that their data will not be shared without consent.</a:t>
                      </a:r>
                      <a:endParaRPr lang="en-US" sz="900" dirty="0">
                        <a:latin typeface="DM Sans" charset="0"/>
                        <a:ea typeface="DM Sans" charset="0"/>
                        <a:cs typeface="DM Sans" charset="0"/>
                      </a:endParaRPr>
                    </a:p>
                    <a:p>
                      <a:pPr algn="l" marL="190500" indent="-190500">
                        <a:buSzPct val="100000"/>
                        <a:buChar char="•"/>
                      </a:pPr>
                      <a:r>
                        <a:rPr lang="en-US" sz="900" b="1" dirty="0">
                          <a:solidFill>
                            <a:srgbClr val="000000"/>
                          </a:solidFill>
                          <a:latin typeface="DM Sans" pitchFamily="34" charset="0"/>
                          <a:ea typeface="DM Sans" pitchFamily="34" charset="-122"/>
                          <a:cs typeface="DM Sans" pitchFamily="34" charset="-120"/>
                        </a:rPr>
                        <a:t>Trust: </a:t>
                      </a:r>
                      <a:endParaRPr lang="en-US" sz="900" dirty="0">
                        <a:latin typeface="DM Sans" charset="0"/>
                        <a:ea typeface="DM Sans" charset="0"/>
                        <a:cs typeface="DM Sans" charset="0"/>
                      </a:endParaRPr>
                    </a:p>
                    <a:p>
                      <a:pPr algn="l" marL="190500" indent="-190500">
                        <a:buSzPct val="100000"/>
                        <a:buChar char="•"/>
                      </a:pPr>
                      <a:r>
                        <a:rPr lang="en-US" sz="900" b="1" dirty="0">
                          <a:solidFill>
                            <a:srgbClr val="000000"/>
                          </a:solidFill>
                          <a:latin typeface="DM Sans" pitchFamily="34" charset="0"/>
                          <a:ea typeface="DM Sans" pitchFamily="34" charset="-122"/>
                          <a:cs typeface="DM Sans" pitchFamily="34" charset="-120"/>
                        </a:rPr>
                        <a:t>Users expect transparent data handling policies.</a:t>
                      </a:r>
                      <a:endParaRPr lang="en-US" sz="900" dirty="0">
                        <a:latin typeface="DM Sans" charset="0"/>
                        <a:ea typeface="DM Sans" charset="0"/>
                        <a:cs typeface="DM Sans" charset="0"/>
                      </a:endParaRPr>
                    </a:p>
                  </a:txBody>
                  <a:tcPr marL="57150" marR="57150" marT="57150" marB="57150" anchor="t">
                    <a:lnL w="9525" cap="flat" cmpd="sng" algn="ctr">
                      <a:solidFill>
                        <a:srgbClr val="F4F4F4">
                          <a:alpha val="100000"/>
                        </a:srgbClr>
                      </a:solidFill>
                      <a:prstDash val="solid"/>
                      <a:round/>
                      <a:headEnd type="none" w="med" len="med"/>
                      <a:tailEnd type="none" w="med" len="med"/>
                    </a:lnL>
                    <a:lnR w="9525" cap="flat" cmpd="sng" algn="ctr">
                      <a:solidFill>
                        <a:srgbClr val="F4F4F4">
                          <a:alpha val="100000"/>
                        </a:srgbClr>
                      </a:solidFill>
                      <a:prstDash val="solid"/>
                      <a:round/>
                      <a:headEnd type="none" w="med" len="med"/>
                      <a:tailEnd type="none" w="med" len="med"/>
                    </a:lnR>
                    <a:lnT w="9525" cap="flat" cmpd="sng" algn="ctr">
                      <a:solidFill>
                        <a:srgbClr val="F4F4F4">
                          <a:alpha val="100000"/>
                        </a:srgbClr>
                      </a:solidFill>
                      <a:prstDash val="solid"/>
                      <a:round/>
                      <a:headEnd type="none" w="med" len="med"/>
                      <a:tailEnd type="none" w="med" len="med"/>
                    </a:lnT>
                    <a:lnB w="9525" cap="flat" cmpd="sng" algn="ctr">
                      <a:solidFill>
                        <a:srgbClr val="F4F4F4">
                          <a:alpha val="100000"/>
                        </a:srgbClr>
                      </a:solidFill>
                      <a:prstDash val="solid"/>
                      <a:round/>
                      <a:headEnd type="none" w="med" len="med"/>
                      <a:tailEnd type="none" w="med" len="med"/>
                    </a:lnB>
                    <a:solidFill>
                      <a:srgbClr val="D6F7D5">
                        <a:alpha val="62000"/>
                      </a:srgbClr>
                    </a:solidFill>
                  </a:tcPr>
                </a:tc>
                <a:tc>
                  <a:txBody>
                    <a:bodyPr/>
                    <a:lstStyle/>
                    <a:p>
                      <a:pPr algn="l" marL="190500" indent="-190500">
                        <a:buSzPct val="100000"/>
                        <a:buChar char="•"/>
                      </a:pPr>
                      <a:r>
                        <a:rPr lang="en-US" sz="900" b="1" dirty="0">
                          <a:solidFill>
                            <a:srgbClr val="000000"/>
                          </a:solidFill>
                          <a:latin typeface="DM Sans" pitchFamily="34" charset="0"/>
                          <a:ea typeface="DM Sans" pitchFamily="34" charset="-122"/>
                          <a:cs typeface="DM Sans" pitchFamily="34" charset="-120"/>
                        </a:rPr>
                        <a:t>Opt-Out Rate:</a:t>
                      </a:r>
                      <a:endParaRPr lang="en-US" sz="900" dirty="0">
                        <a:latin typeface="DM Sans" charset="0"/>
                        <a:ea typeface="DM Sans" charset="0"/>
                        <a:cs typeface="DM Sans" charset="0"/>
                      </a:endParaRPr>
                    </a:p>
                    <a:p>
                      <a:pPr algn="l" marL="190500" indent="-190500">
                        <a:buSzPct val="100000"/>
                        <a:buChar char="•"/>
                      </a:pPr>
                      <a:r>
                        <a:rPr lang="en-US" sz="900" b="1" dirty="0">
                          <a:solidFill>
                            <a:srgbClr val="000000"/>
                          </a:solidFill>
                          <a:latin typeface="DM Sans" pitchFamily="34" charset="0"/>
                          <a:ea typeface="DM Sans" pitchFamily="34" charset="-122"/>
                          <a:cs typeface="DM Sans" pitchFamily="34" charset="-120"/>
                        </a:rPr>
                        <a:t> Measure the number of users opting out of communications.</a:t>
                      </a:r>
                      <a:endParaRPr lang="en-US" sz="900" dirty="0">
                        <a:latin typeface="DM Sans" charset="0"/>
                        <a:ea typeface="DM Sans" charset="0"/>
                        <a:cs typeface="DM Sans" charset="0"/>
                      </a:endParaRPr>
                    </a:p>
                    <a:p>
                      <a:pPr algn="l" marL="190500" indent="-190500">
                        <a:buSzPct val="100000"/>
                        <a:buChar char="•"/>
                      </a:pPr>
                      <a:r>
                        <a:rPr lang="en-US" sz="900" b="1" dirty="0">
                          <a:solidFill>
                            <a:srgbClr val="000000"/>
                          </a:solidFill>
                          <a:latin typeface="DM Sans" pitchFamily="34" charset="0"/>
                          <a:ea typeface="DM Sans" pitchFamily="34" charset="-122"/>
                          <a:cs typeface="DM Sans" pitchFamily="34" charset="-120"/>
                        </a:rPr>
                        <a:t>Opt-Out Rate: </a:t>
                      </a:r>
                      <a:endParaRPr lang="en-US" sz="900" dirty="0">
                        <a:latin typeface="DM Sans" charset="0"/>
                        <a:ea typeface="DM Sans" charset="0"/>
                        <a:cs typeface="DM Sans" charset="0"/>
                      </a:endParaRPr>
                    </a:p>
                    <a:p>
                      <a:pPr algn="l" marL="190500" indent="-190500">
                        <a:buSzPct val="100000"/>
                        <a:buChar char="•"/>
                      </a:pPr>
                      <a:r>
                        <a:rPr lang="en-US" sz="900" b="1" dirty="0">
                          <a:solidFill>
                            <a:srgbClr val="000000"/>
                          </a:solidFill>
                          <a:latin typeface="DM Sans" pitchFamily="34" charset="0"/>
                          <a:ea typeface="DM Sans" pitchFamily="34" charset="-122"/>
                          <a:cs typeface="DM Sans" pitchFamily="34" charset="-120"/>
                        </a:rPr>
                        <a:t>Measure the number of users opting out of communications.</a:t>
                      </a:r>
                      <a:endParaRPr lang="en-US" sz="900" dirty="0">
                        <a:latin typeface="DM Sans" charset="0"/>
                        <a:ea typeface="DM Sans" charset="0"/>
                        <a:cs typeface="DM Sans" charset="0"/>
                      </a:endParaRPr>
                    </a:p>
                  </a:txBody>
                  <a:tcPr marL="57150" marR="57150" marT="57150" marB="57150" anchor="t">
                    <a:lnL w="9525" cap="flat" cmpd="sng" algn="ctr">
                      <a:solidFill>
                        <a:srgbClr val="F4F4F4">
                          <a:alpha val="100000"/>
                        </a:srgbClr>
                      </a:solidFill>
                      <a:prstDash val="solid"/>
                      <a:round/>
                      <a:headEnd type="none" w="med" len="med"/>
                      <a:tailEnd type="none" w="med" len="med"/>
                    </a:lnL>
                    <a:lnR w="9525" cap="flat" cmpd="sng" algn="ctr">
                      <a:solidFill>
                        <a:srgbClr val="F4F4F4">
                          <a:alpha val="100000"/>
                        </a:srgbClr>
                      </a:solidFill>
                      <a:prstDash val="solid"/>
                      <a:round/>
                      <a:headEnd type="none" w="med" len="med"/>
                      <a:tailEnd type="none" w="med" len="med"/>
                    </a:lnR>
                    <a:lnT w="9525" cap="flat" cmpd="sng" algn="ctr">
                      <a:solidFill>
                        <a:srgbClr val="F4F4F4">
                          <a:alpha val="100000"/>
                        </a:srgbClr>
                      </a:solidFill>
                      <a:prstDash val="solid"/>
                      <a:round/>
                      <a:headEnd type="none" w="med" len="med"/>
                      <a:tailEnd type="none" w="med" len="med"/>
                    </a:lnT>
                    <a:lnB w="9525" cap="flat" cmpd="sng" algn="ctr">
                      <a:solidFill>
                        <a:srgbClr val="F4F4F4">
                          <a:alpha val="100000"/>
                        </a:srgbClr>
                      </a:solidFill>
                      <a:prstDash val="solid"/>
                      <a:round/>
                      <a:headEnd type="none" w="med" len="med"/>
                      <a:tailEnd type="none" w="med" len="med"/>
                    </a:lnB>
                    <a:solidFill>
                      <a:srgbClr val="D6F7D5">
                        <a:alpha val="62000"/>
                      </a:srgbClr>
                    </a:solidFill>
                  </a:tcPr>
                </a:tc>
              </a:tr>
              <a:tr h="702481">
                <a:tc>
                  <a:txBody>
                    <a:bodyPr/>
                    <a:lstStyle/>
                    <a:p>
                      <a:pPr algn="l"/>
                      <a:r>
                        <a:rPr lang="en-US" sz="1500" b="0" dirty="0">
                          <a:solidFill>
                            <a:srgbClr val="000000"/>
                          </a:solidFill>
                          <a:latin typeface="DM Sans" pitchFamily="34" charset="0"/>
                          <a:ea typeface="DM Sans" pitchFamily="34" charset="-122"/>
                          <a:cs typeface="DM Sans" pitchFamily="34" charset="-120"/>
                        </a:rPr>
                        <a:t>Reduce Turnaround Time from Banks</a:t>
                      </a:r>
                      <a:endParaRPr lang="en-US" sz="1500" dirty="0">
                        <a:latin typeface="DM Sans" charset="0"/>
                        <a:ea typeface="DM Sans" charset="0"/>
                        <a:cs typeface="DM Sans" charset="0"/>
                      </a:endParaRPr>
                    </a:p>
                  </a:txBody>
                  <a:tcPr marL="95250" marR="95250" marT="95250" marB="95250" anchor="t">
                    <a:lnL w="9525" cap="flat" cmpd="sng" algn="ctr">
                      <a:solidFill>
                        <a:srgbClr val="F4F4F4">
                          <a:alpha val="100000"/>
                        </a:srgbClr>
                      </a:solidFill>
                      <a:prstDash val="solid"/>
                      <a:round/>
                      <a:headEnd type="none" w="med" len="med"/>
                      <a:tailEnd type="none" w="med" len="med"/>
                    </a:lnL>
                    <a:lnR w="9525" cap="flat" cmpd="sng" algn="ctr">
                      <a:solidFill>
                        <a:srgbClr val="F4F4F4">
                          <a:alpha val="100000"/>
                        </a:srgbClr>
                      </a:solidFill>
                      <a:prstDash val="solid"/>
                      <a:round/>
                      <a:headEnd type="none" w="med" len="med"/>
                      <a:tailEnd type="none" w="med" len="med"/>
                    </a:lnR>
                    <a:lnT w="9525" cap="flat" cmpd="sng" algn="ctr">
                      <a:solidFill>
                        <a:srgbClr val="F4F4F4">
                          <a:alpha val="100000"/>
                        </a:srgbClr>
                      </a:solidFill>
                      <a:prstDash val="solid"/>
                      <a:round/>
                      <a:headEnd type="none" w="med" len="med"/>
                      <a:tailEnd type="none" w="med" len="med"/>
                    </a:lnT>
                    <a:lnB w="9525" cap="flat" cmpd="sng" algn="ctr">
                      <a:solidFill>
                        <a:srgbClr val="F4F4F4">
                          <a:alpha val="100000"/>
                        </a:srgbClr>
                      </a:solidFill>
                      <a:prstDash val="solid"/>
                      <a:round/>
                      <a:headEnd type="none" w="med" len="med"/>
                      <a:tailEnd type="none" w="med" len="med"/>
                    </a:lnB>
                    <a:solidFill>
                      <a:srgbClr val="FFFFFF"/>
                    </a:solidFill>
                  </a:tcPr>
                </a:tc>
                <a:tc>
                  <a:txBody>
                    <a:bodyPr/>
                    <a:lstStyle/>
                    <a:p>
                      <a:pPr algn="l" marL="190500" indent="-190500">
                        <a:buSzPct val="100000"/>
                        <a:buChar char="•"/>
                      </a:pPr>
                      <a:r>
                        <a:rPr lang="en-US" sz="1500" b="1" dirty="0">
                          <a:solidFill>
                            <a:srgbClr val="000000"/>
                          </a:solidFill>
                          <a:latin typeface="DM Sans" pitchFamily="34" charset="0"/>
                          <a:ea typeface="DM Sans" pitchFamily="34" charset="-122"/>
                          <a:cs typeface="DM Sans" pitchFamily="34" charset="-120"/>
                        </a:rPr>
                        <a:t>Speed:</a:t>
                      </a:r>
                      <a:endParaRPr lang="en-US" sz="1500" dirty="0">
                        <a:latin typeface="DM Sans" charset="0"/>
                        <a:ea typeface="DM Sans" charset="0"/>
                        <a:cs typeface="DM Sans" charset="0"/>
                      </a:endParaRPr>
                    </a:p>
                    <a:p>
                      <a:pPr algn="l" marL="190500" indent="-190500">
                        <a:buSzPct val="100000"/>
                        <a:buChar char="•"/>
                      </a:pPr>
                      <a:r>
                        <a:rPr lang="en-US" sz="1500" b="1" dirty="0">
                          <a:solidFill>
                            <a:srgbClr val="000000"/>
                          </a:solidFill>
                          <a:latin typeface="DM Sans" pitchFamily="34" charset="0"/>
                          <a:ea typeface="DM Sans" pitchFamily="34" charset="-122"/>
                          <a:cs typeface="DM Sans" pitchFamily="34" charset="-120"/>
                        </a:rPr>
                        <a:t> Users demand faster loan approval and disbursement times.</a:t>
                      </a:r>
                      <a:endParaRPr lang="en-US" sz="1500" dirty="0">
                        <a:latin typeface="DM Sans" charset="0"/>
                        <a:ea typeface="DM Sans" charset="0"/>
                        <a:cs typeface="DM Sans" charset="0"/>
                      </a:endParaRPr>
                    </a:p>
                    <a:p>
                      <a:pPr algn="l" marL="190500" indent="-190500">
                        <a:buSzPct val="100000"/>
                        <a:buChar char="•"/>
                      </a:pPr>
                      <a:r>
                        <a:rPr lang="en-US" sz="1500" b="1" dirty="0">
                          <a:solidFill>
                            <a:srgbClr val="000000"/>
                          </a:solidFill>
                          <a:latin typeface="DM Sans" pitchFamily="34" charset="0"/>
                          <a:ea typeface="DM Sans" pitchFamily="34" charset="-122"/>
                          <a:cs typeface="DM Sans" pitchFamily="34" charset="-120"/>
                        </a:rPr>
                        <a:t>Efficiency:</a:t>
                      </a:r>
                      <a:endParaRPr lang="en-US" sz="1500" dirty="0">
                        <a:latin typeface="DM Sans" charset="0"/>
                        <a:ea typeface="DM Sans" charset="0"/>
                        <a:cs typeface="DM Sans" charset="0"/>
                      </a:endParaRPr>
                    </a:p>
                    <a:p>
                      <a:pPr algn="l" marL="190500" indent="-190500">
                        <a:buSzPct val="100000"/>
                        <a:buChar char="•"/>
                      </a:pPr>
                      <a:r>
                        <a:rPr lang="en-US" sz="1500" b="1" dirty="0">
                          <a:solidFill>
                            <a:srgbClr val="000000"/>
                          </a:solidFill>
                          <a:latin typeface="DM Sans" pitchFamily="34" charset="0"/>
                          <a:ea typeface="DM Sans" pitchFamily="34" charset="-122"/>
                          <a:cs typeface="DM Sans" pitchFamily="34" charset="-120"/>
                        </a:rPr>
                        <a:t> Users expect a streamlined process with minimal delays.</a:t>
                      </a:r>
                      <a:endParaRPr lang="en-US" sz="1500" dirty="0">
                        <a:latin typeface="DM Sans" charset="0"/>
                        <a:ea typeface="DM Sans" charset="0"/>
                        <a:cs typeface="DM Sans" charset="0"/>
                      </a:endParaRPr>
                    </a:p>
                  </a:txBody>
                  <a:tcPr marL="95250" marR="95250" marT="95250" marB="95250" anchor="t">
                    <a:lnL w="9525" cap="flat" cmpd="sng" algn="ctr">
                      <a:solidFill>
                        <a:srgbClr val="F4F4F4">
                          <a:alpha val="100000"/>
                        </a:srgbClr>
                      </a:solidFill>
                      <a:prstDash val="solid"/>
                      <a:round/>
                      <a:headEnd type="none" w="med" len="med"/>
                      <a:tailEnd type="none" w="med" len="med"/>
                    </a:lnL>
                    <a:lnR w="9525" cap="flat" cmpd="sng" algn="ctr">
                      <a:solidFill>
                        <a:srgbClr val="F4F4F4">
                          <a:alpha val="100000"/>
                        </a:srgbClr>
                      </a:solidFill>
                      <a:prstDash val="solid"/>
                      <a:round/>
                      <a:headEnd type="none" w="med" len="med"/>
                      <a:tailEnd type="none" w="med" len="med"/>
                    </a:lnR>
                    <a:lnT w="9525" cap="flat" cmpd="sng" algn="ctr">
                      <a:solidFill>
                        <a:srgbClr val="F4F4F4">
                          <a:alpha val="100000"/>
                        </a:srgbClr>
                      </a:solidFill>
                      <a:prstDash val="solid"/>
                      <a:round/>
                      <a:headEnd type="none" w="med" len="med"/>
                      <a:tailEnd type="none" w="med" len="med"/>
                    </a:lnT>
                    <a:lnB w="9525" cap="flat" cmpd="sng" algn="ctr">
                      <a:solidFill>
                        <a:srgbClr val="F4F4F4">
                          <a:alpha val="100000"/>
                        </a:srgbClr>
                      </a:solidFill>
                      <a:prstDash val="solid"/>
                      <a:round/>
                      <a:headEnd type="none" w="med" len="med"/>
                      <a:tailEnd type="none" w="med" len="med"/>
                    </a:lnB>
                    <a:solidFill>
                      <a:srgbClr val="FFFFFF"/>
                    </a:solidFill>
                  </a:tcPr>
                </a:tc>
                <a:tc>
                  <a:txBody>
                    <a:bodyPr/>
                    <a:lstStyle/>
                    <a:p>
                      <a:pPr algn="l" marL="190500" indent="-190500">
                        <a:buSzPct val="100000"/>
                        <a:buChar char="•"/>
                      </a:pPr>
                      <a:r>
                        <a:rPr lang="en-US" sz="1500" b="1" dirty="0">
                          <a:solidFill>
                            <a:srgbClr val="000000"/>
                          </a:solidFill>
                          <a:latin typeface="DM Sans" pitchFamily="34" charset="0"/>
                          <a:ea typeface="DM Sans" pitchFamily="34" charset="-122"/>
                          <a:cs typeface="DM Sans" pitchFamily="34" charset="-120"/>
                        </a:rPr>
                        <a:t>Turnaround Time: </a:t>
                      </a:r>
                      <a:endParaRPr lang="en-US" sz="1500" dirty="0">
                        <a:latin typeface="DM Sans" charset="0"/>
                        <a:ea typeface="DM Sans" charset="0"/>
                        <a:cs typeface="DM Sans" charset="0"/>
                      </a:endParaRPr>
                    </a:p>
                    <a:p>
                      <a:pPr algn="l" marL="190500" indent="-190500">
                        <a:buSzPct val="100000"/>
                        <a:buChar char="•"/>
                      </a:pPr>
                      <a:r>
                        <a:rPr lang="en-US" sz="1500" b="1" dirty="0">
                          <a:solidFill>
                            <a:srgbClr val="000000"/>
                          </a:solidFill>
                          <a:latin typeface="DM Sans" pitchFamily="34" charset="0"/>
                          <a:ea typeface="DM Sans" pitchFamily="34" charset="-122"/>
                          <a:cs typeface="DM Sans" pitchFamily="34" charset="-120"/>
                        </a:rPr>
                        <a:t>Track the average time from application to loan disbursement.</a:t>
                      </a:r>
                      <a:endParaRPr lang="en-US" sz="1500" dirty="0">
                        <a:latin typeface="DM Sans" charset="0"/>
                        <a:ea typeface="DM Sans" charset="0"/>
                        <a:cs typeface="DM Sans" charset="0"/>
                      </a:endParaRPr>
                    </a:p>
                    <a:p>
                      <a:pPr algn="l" marL="190500" indent="-190500">
                        <a:buSzPct val="100000"/>
                        <a:buChar char="•"/>
                      </a:pPr>
                      <a:r>
                        <a:rPr lang="en-US" sz="1500" b="1" dirty="0">
                          <a:solidFill>
                            <a:srgbClr val="000000"/>
                          </a:solidFill>
                          <a:latin typeface="DM Sans" pitchFamily="34" charset="0"/>
                          <a:ea typeface="DM Sans" pitchFamily="34" charset="-122"/>
                          <a:cs typeface="DM Sans" pitchFamily="34" charset="-120"/>
                        </a:rPr>
                        <a:t>Approval Rate:</a:t>
                      </a:r>
                      <a:endParaRPr lang="en-US" sz="1500" dirty="0">
                        <a:latin typeface="DM Sans" charset="0"/>
                        <a:ea typeface="DM Sans" charset="0"/>
                        <a:cs typeface="DM Sans" charset="0"/>
                      </a:endParaRPr>
                    </a:p>
                    <a:p>
                      <a:pPr algn="l" marL="190500" indent="-190500">
                        <a:buSzPct val="100000"/>
                        <a:buChar char="•"/>
                      </a:pPr>
                      <a:r>
                        <a:rPr lang="en-US" sz="1500" b="1" dirty="0">
                          <a:solidFill>
                            <a:srgbClr val="000000"/>
                          </a:solidFill>
                          <a:latin typeface="DM Sans" pitchFamily="34" charset="0"/>
                          <a:ea typeface="DM Sans" pitchFamily="34" charset="-122"/>
                          <a:cs typeface="DM Sans" pitchFamily="34" charset="-120"/>
                        </a:rPr>
                        <a:t> Measure the percentage of loans approved within a standard time frame.</a:t>
                      </a:r>
                      <a:endParaRPr lang="en-US" sz="1500" dirty="0">
                        <a:latin typeface="DM Sans" charset="0"/>
                        <a:ea typeface="DM Sans" charset="0"/>
                        <a:cs typeface="DM Sans" charset="0"/>
                      </a:endParaRPr>
                    </a:p>
                  </a:txBody>
                  <a:tcPr marL="95250" marR="95250" marT="95250" marB="95250" anchor="t">
                    <a:lnL w="9525" cap="flat" cmpd="sng" algn="ctr">
                      <a:solidFill>
                        <a:srgbClr val="F4F4F4">
                          <a:alpha val="100000"/>
                        </a:srgbClr>
                      </a:solidFill>
                      <a:prstDash val="solid"/>
                      <a:round/>
                      <a:headEnd type="none" w="med" len="med"/>
                      <a:tailEnd type="none" w="med" len="med"/>
                    </a:lnL>
                    <a:lnR w="9525" cap="flat" cmpd="sng" algn="ctr">
                      <a:solidFill>
                        <a:srgbClr val="F4F4F4">
                          <a:alpha val="100000"/>
                        </a:srgbClr>
                      </a:solidFill>
                      <a:prstDash val="solid"/>
                      <a:round/>
                      <a:headEnd type="none" w="med" len="med"/>
                      <a:tailEnd type="none" w="med" len="med"/>
                    </a:lnR>
                    <a:lnT w="9525" cap="flat" cmpd="sng" algn="ctr">
                      <a:solidFill>
                        <a:srgbClr val="F4F4F4">
                          <a:alpha val="100000"/>
                        </a:srgbClr>
                      </a:solidFill>
                      <a:prstDash val="solid"/>
                      <a:round/>
                      <a:headEnd type="none" w="med" len="med"/>
                      <a:tailEnd type="none" w="med" len="med"/>
                    </a:lnT>
                    <a:lnB w="9525" cap="flat" cmpd="sng" algn="ctr">
                      <a:solidFill>
                        <a:srgbClr val="F4F4F4">
                          <a:alpha val="100000"/>
                        </a:srgbClr>
                      </a:solidFill>
                      <a:prstDash val="solid"/>
                      <a:round/>
                      <a:headEnd type="none" w="med" len="med"/>
                      <a:tailEnd type="none" w="med" len="med"/>
                    </a:lnB>
                    <a:solidFill>
                      <a:srgbClr val="FFFFFF"/>
                    </a:solidFill>
                  </a:tcPr>
                </a:tc>
              </a:tr>
            </a:tbl>
          </a:graphicData>
        </a:graphic>
      </p:graphicFrame>
      <p:sp>
        <p:nvSpPr>
          <p:cNvPr id="5" name="Text 1"/>
          <p:cNvSpPr/>
          <p:nvPr/>
        </p:nvSpPr>
        <p:spPr>
          <a:xfrm>
            <a:off x="3195269" y="166711"/>
            <a:ext cx="5998022" cy="247650"/>
          </a:xfrm>
          <a:prstGeom prst="rect">
            <a:avLst/>
          </a:prstGeom>
          <a:noFill/>
          <a:ln/>
        </p:spPr>
        <p:txBody>
          <a:bodyPr wrap="square" lIns="0" tIns="0" rIns="0" bIns="0" rtlCol="0" anchor="t"/>
          <a:lstStyle/>
          <a:p>
            <a:pPr algn="l">
              <a:lnSpc>
                <a:spcPts val="1950"/>
              </a:lnSpc>
            </a:pPr>
            <a:r>
              <a:rPr lang="en-US" sz="1500" b="1" spc="-24" kern="0" dirty="0">
                <a:solidFill>
                  <a:srgbClr val="000000"/>
                </a:solidFill>
                <a:latin typeface="DM Sans" pitchFamily="34" charset="0"/>
                <a:ea typeface="DM Sans" pitchFamily="34" charset="-122"/>
                <a:cs typeface="DM Sans" pitchFamily="34" charset="-120"/>
              </a:rPr>
              <a:t>⭐North Star Metric:     </a:t>
            </a:r>
            <a:pPr algn="l">
              <a:lnSpc>
                <a:spcPts val="1950"/>
              </a:lnSpc>
            </a:pPr>
            <a:r>
              <a:rPr lang="en-US" sz="1500" b="1" spc="-24" kern="0" dirty="0">
                <a:solidFill>
                  <a:srgbClr val="09E395"/>
                </a:solidFill>
                <a:latin typeface="DM Sans" pitchFamily="34" charset="0"/>
                <a:ea typeface="DM Sans" pitchFamily="34" charset="-122"/>
                <a:cs typeface="DM Sans" pitchFamily="34" charset="-120"/>
              </a:rPr>
              <a:t>Quarterly Loan Application Conversion Rate</a:t>
            </a:r>
            <a:endParaRPr lang="en-US" sz="1500" dirty="0"/>
          </a:p>
        </p:txBody>
      </p:sp>
      <p:pic>
        <p:nvPicPr>
          <p:cNvPr id="6" name="Image 0" descr="https://pitch-assets-ccb95893-de3f-4266-973c-20049231b248.s3.eu-west-1.amazonaws.com/try-pitch-pdf-export-logo.svg">
            <a:hlinkClick r:id="rId3" tooltip=""/>
          </p:cNvPr>
          <p:cNvPicPr>
            <a:picLocks noChangeAspect="1"/>
          </p:cNvPicPr>
          <p:nvPr/>
        </p:nvPicPr>
        <p:blipFill>
          <a:blip r:embed="rId1">
            <a:extLst>
              <a:ext uri="{96DAC541-7B7A-43D3-8B79-37D633B846F1}">
                <asvg:svgBlip xmlns:asvg="http://schemas.microsoft.com/office/drawing/2016/SVG/main" r:embed="rId2"/>
              </a:ext>
            </a:extLst>
          </a:blip>
          <a:srcRect l="0" r="0" t="0" b="0"/>
          <a:stretch/>
        </p:blipFill>
        <p:spPr>
          <a:xfrm>
            <a:off x="136595" y="4803153"/>
            <a:ext cx="515221" cy="227303"/>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bg>
      <p:bgPr>
        <a:solidFill>
          <a:srgbClr val="FFFFFF"/>
        </a:solidFill>
      </p:bgPr>
    </p:bg>
    <p:spTree>
      <p:nvGrpSpPr>
        <p:cNvPr id="1" name=""/>
        <p:cNvGrpSpPr/>
        <p:nvPr/>
      </p:nvGrpSpPr>
      <p:grpSpPr>
        <a:xfrm>
          <a:off x="0" y="0"/>
          <a:ext cx="0" cy="0"/>
          <a:chOff x="0" y="0"/>
          <a:chExt cx="0" cy="0"/>
        </a:xfrm>
      </p:grpSpPr>
      <p:sp>
        <p:nvSpPr>
          <p:cNvPr id="3" name="Text 0"/>
          <p:cNvSpPr/>
          <p:nvPr/>
        </p:nvSpPr>
        <p:spPr>
          <a:xfrm>
            <a:off x="124349" y="132391"/>
            <a:ext cx="6577906" cy="323850"/>
          </a:xfrm>
          <a:prstGeom prst="rect">
            <a:avLst/>
          </a:prstGeom>
          <a:noFill/>
          <a:ln/>
        </p:spPr>
        <p:txBody>
          <a:bodyPr wrap="square" lIns="0" tIns="0" rIns="0" bIns="0" rtlCol="0" anchor="ctr"/>
          <a:lstStyle/>
          <a:p>
            <a:pPr algn="l">
              <a:lnSpc>
                <a:spcPts val="2550"/>
              </a:lnSpc>
            </a:pPr>
            <a:r>
              <a:rPr lang="en-US" sz="3000" b="1" spc="-72" kern="0" dirty="0">
                <a:solidFill>
                  <a:srgbClr val="000000"/>
                </a:solidFill>
                <a:latin typeface="Poppins" pitchFamily="34" charset="0"/>
                <a:ea typeface="Poppins" pitchFamily="34" charset="-122"/>
                <a:cs typeface="Poppins" pitchFamily="34" charset="-120"/>
              </a:rPr>
              <a:t>Metrics (2/2)</a:t>
            </a:r>
            <a:endParaRPr lang="en-US" sz="3000" dirty="0"/>
          </a:p>
        </p:txBody>
      </p:sp>
      <p:graphicFrame>
        <p:nvGraphicFramePr>
          <p:cNvPr id="24" name="Table 0"/>
          <p:cNvGraphicFramePr>
            <a:graphicFrameLocks noGrp="1"/>
          </p:cNvGraphicFramePr>
          <p:nvPr>
            <p:extLst>
              <p:ext uri="{D42A27DB-BD31-4B8C-83A1-F6EECF244321}">
                <p14:modId xmlns:p14="http://schemas.microsoft.com/office/powerpoint/2010/main" val="1579011935"/>
              </p:ext>
            </p:extLst>
          </p:nvPr>
        </p:nvGraphicFramePr>
        <p:xfrm>
          <a:off x="126290" y="855862"/>
          <a:ext cx="8906768" cy="1945283"/>
        </p:xfrm>
        <a:graphic>
          <a:graphicData uri="http://schemas.openxmlformats.org/drawingml/2006/table">
            <a:tbl>
              <a:tblPr/>
              <a:tblGrid>
                <a:gridCol w="2956254"/>
                <a:gridCol w="2956254"/>
                <a:gridCol w="2956254"/>
              </a:tblGrid>
              <a:tr h="419100">
                <a:tc>
                  <a:txBody>
                    <a:bodyPr/>
                    <a:lstStyle/>
                    <a:p>
                      <a:pPr algn="ctr"/>
                      <a:r>
                        <a:rPr lang="en-US" sz="1500" b="1" dirty="0">
                          <a:solidFill>
                            <a:srgbClr val="000000"/>
                          </a:solidFill>
                          <a:latin typeface="DM Sans" pitchFamily="34" charset="0"/>
                          <a:ea typeface="DM Sans" pitchFamily="34" charset="-122"/>
                          <a:cs typeface="DM Sans" pitchFamily="34" charset="-120"/>
                        </a:rPr>
                        <a:t>Solution</a:t>
                      </a:r>
                      <a:endParaRPr lang="en-US" sz="1500" dirty="0">
                        <a:latin typeface="DM Sans" charset="0"/>
                        <a:ea typeface="DM Sans" charset="0"/>
                        <a:cs typeface="DM Sans" charset="0"/>
                      </a:endParaRPr>
                    </a:p>
                  </a:txBody>
                  <a:tcPr marL="95250" marR="95250" marT="95250" marB="95250" anchor="ctr">
                    <a:lnL w="9525" cap="flat" cmpd="sng" algn="ctr">
                      <a:solidFill>
                        <a:srgbClr val="F4F4F4">
                          <a:alpha val="100000"/>
                        </a:srgbClr>
                      </a:solidFill>
                      <a:prstDash val="solid"/>
                      <a:round/>
                      <a:headEnd type="none" w="med" len="med"/>
                      <a:tailEnd type="none" w="med" len="med"/>
                    </a:lnL>
                    <a:lnR w="9525" cap="flat" cmpd="sng" algn="ctr">
                      <a:solidFill>
                        <a:srgbClr val="F4F4F4">
                          <a:alpha val="100000"/>
                        </a:srgbClr>
                      </a:solidFill>
                      <a:prstDash val="solid"/>
                      <a:round/>
                      <a:headEnd type="none" w="med" len="med"/>
                      <a:tailEnd type="none" w="med" len="med"/>
                    </a:lnR>
                    <a:lnT w="9525" cap="flat" cmpd="sng" algn="ctr">
                      <a:solidFill>
                        <a:srgbClr val="F4F4F4">
                          <a:alpha val="100000"/>
                        </a:srgbClr>
                      </a:solidFill>
                      <a:prstDash val="solid"/>
                      <a:round/>
                      <a:headEnd type="none" w="med" len="med"/>
                      <a:tailEnd type="none" w="med" len="med"/>
                    </a:lnT>
                    <a:lnB w="9525" cap="flat" cmpd="sng" algn="ctr">
                      <a:solidFill>
                        <a:srgbClr val="F4F4F4">
                          <a:alpha val="100000"/>
                        </a:srgbClr>
                      </a:solidFill>
                      <a:prstDash val="solid"/>
                      <a:round/>
                      <a:headEnd type="none" w="med" len="med"/>
                      <a:tailEnd type="none" w="med" len="med"/>
                    </a:lnB>
                    <a:solidFill>
                      <a:srgbClr val="D6F7D5">
                        <a:alpha val="62000"/>
                      </a:srgbClr>
                    </a:solidFill>
                  </a:tcPr>
                </a:tc>
                <a:tc>
                  <a:txBody>
                    <a:bodyPr/>
                    <a:lstStyle/>
                    <a:p>
                      <a:pPr algn="ctr"/>
                      <a:r>
                        <a:rPr lang="en-US" sz="1500" b="1" dirty="0">
                          <a:solidFill>
                            <a:srgbClr val="000000"/>
                          </a:solidFill>
                          <a:latin typeface="DM Sans" pitchFamily="34" charset="0"/>
                          <a:ea typeface="DM Sans" pitchFamily="34" charset="-122"/>
                          <a:cs typeface="DM Sans" pitchFamily="34" charset="-120"/>
                        </a:rPr>
                        <a:t>User Requirement</a:t>
                      </a:r>
                      <a:endParaRPr lang="en-US" sz="1500" dirty="0">
                        <a:latin typeface="DM Sans" charset="0"/>
                        <a:ea typeface="DM Sans" charset="0"/>
                        <a:cs typeface="DM Sans" charset="0"/>
                      </a:endParaRPr>
                    </a:p>
                  </a:txBody>
                  <a:tcPr marL="95250" marR="95250" marT="95250" marB="95250" anchor="ctr">
                    <a:lnL w="9525" cap="flat" cmpd="sng" algn="ctr">
                      <a:solidFill>
                        <a:srgbClr val="F4F4F4">
                          <a:alpha val="100000"/>
                        </a:srgbClr>
                      </a:solidFill>
                      <a:prstDash val="solid"/>
                      <a:round/>
                      <a:headEnd type="none" w="med" len="med"/>
                      <a:tailEnd type="none" w="med" len="med"/>
                    </a:lnL>
                    <a:lnR w="9525" cap="flat" cmpd="sng" algn="ctr">
                      <a:solidFill>
                        <a:srgbClr val="F4F4F4">
                          <a:alpha val="100000"/>
                        </a:srgbClr>
                      </a:solidFill>
                      <a:prstDash val="solid"/>
                      <a:round/>
                      <a:headEnd type="none" w="med" len="med"/>
                      <a:tailEnd type="none" w="med" len="med"/>
                    </a:lnR>
                    <a:lnT w="9525" cap="flat" cmpd="sng" algn="ctr">
                      <a:solidFill>
                        <a:srgbClr val="F4F4F4">
                          <a:alpha val="100000"/>
                        </a:srgbClr>
                      </a:solidFill>
                      <a:prstDash val="solid"/>
                      <a:round/>
                      <a:headEnd type="none" w="med" len="med"/>
                      <a:tailEnd type="none" w="med" len="med"/>
                    </a:lnT>
                    <a:lnB w="9525" cap="flat" cmpd="sng" algn="ctr">
                      <a:solidFill>
                        <a:srgbClr val="F4F4F4">
                          <a:alpha val="100000"/>
                        </a:srgbClr>
                      </a:solidFill>
                      <a:prstDash val="solid"/>
                      <a:round/>
                      <a:headEnd type="none" w="med" len="med"/>
                      <a:tailEnd type="none" w="med" len="med"/>
                    </a:lnB>
                    <a:solidFill>
                      <a:srgbClr val="D6F7D5">
                        <a:alpha val="62000"/>
                      </a:srgbClr>
                    </a:solidFill>
                  </a:tcPr>
                </a:tc>
                <a:tc>
                  <a:txBody>
                    <a:bodyPr/>
                    <a:lstStyle/>
                    <a:p>
                      <a:pPr algn="ctr"/>
                      <a:r>
                        <a:rPr lang="en-US" sz="1500" b="1" dirty="0">
                          <a:solidFill>
                            <a:srgbClr val="000000"/>
                          </a:solidFill>
                          <a:latin typeface="DM Sans" pitchFamily="34" charset="0"/>
                          <a:ea typeface="DM Sans" pitchFamily="34" charset="-122"/>
                          <a:cs typeface="DM Sans" pitchFamily="34" charset="-120"/>
                        </a:rPr>
                        <a:t>Metrics</a:t>
                      </a:r>
                      <a:endParaRPr lang="en-US" sz="1500" dirty="0">
                        <a:latin typeface="DM Sans" charset="0"/>
                        <a:ea typeface="DM Sans" charset="0"/>
                        <a:cs typeface="DM Sans" charset="0"/>
                      </a:endParaRPr>
                    </a:p>
                  </a:txBody>
                  <a:tcPr marL="95250" marR="95250" marT="95250" marB="95250" anchor="ctr">
                    <a:lnL w="9525" cap="flat" cmpd="sng" algn="ctr">
                      <a:solidFill>
                        <a:srgbClr val="F4F4F4">
                          <a:alpha val="100000"/>
                        </a:srgbClr>
                      </a:solidFill>
                      <a:prstDash val="solid"/>
                      <a:round/>
                      <a:headEnd type="none" w="med" len="med"/>
                      <a:tailEnd type="none" w="med" len="med"/>
                    </a:lnL>
                    <a:lnR w="9525" cap="flat" cmpd="sng" algn="ctr">
                      <a:solidFill>
                        <a:srgbClr val="F4F4F4">
                          <a:alpha val="100000"/>
                        </a:srgbClr>
                      </a:solidFill>
                      <a:prstDash val="solid"/>
                      <a:round/>
                      <a:headEnd type="none" w="med" len="med"/>
                      <a:tailEnd type="none" w="med" len="med"/>
                    </a:lnR>
                    <a:lnT w="9525" cap="flat" cmpd="sng" algn="ctr">
                      <a:solidFill>
                        <a:srgbClr val="F4F4F4">
                          <a:alpha val="100000"/>
                        </a:srgbClr>
                      </a:solidFill>
                      <a:prstDash val="solid"/>
                      <a:round/>
                      <a:headEnd type="none" w="med" len="med"/>
                      <a:tailEnd type="none" w="med" len="med"/>
                    </a:lnT>
                    <a:lnB w="9525" cap="flat" cmpd="sng" algn="ctr">
                      <a:solidFill>
                        <a:srgbClr val="F4F4F4">
                          <a:alpha val="100000"/>
                        </a:srgbClr>
                      </a:solidFill>
                      <a:prstDash val="solid"/>
                      <a:round/>
                      <a:headEnd type="none" w="med" len="med"/>
                      <a:tailEnd type="none" w="med" len="med"/>
                    </a:lnB>
                    <a:solidFill>
                      <a:srgbClr val="D6F7D5">
                        <a:alpha val="62000"/>
                      </a:srgbClr>
                    </a:solidFill>
                  </a:tcPr>
                </a:tc>
              </a:tr>
              <a:tr h="522490">
                <a:tc>
                  <a:txBody>
                    <a:bodyPr/>
                    <a:lstStyle/>
                    <a:p>
                      <a:pPr algn="l"/>
                      <a:r>
                        <a:rPr lang="en-US" sz="1500" b="0" dirty="0">
                          <a:solidFill>
                            <a:srgbClr val="000000"/>
                          </a:solidFill>
                          <a:latin typeface="DM Sans" pitchFamily="34" charset="0"/>
                          <a:ea typeface="DM Sans" pitchFamily="34" charset="-122"/>
                          <a:cs typeface="DM Sans" pitchFamily="34" charset="-120"/>
                        </a:rPr>
                        <a:t>Provide Detailed Amortization Table</a:t>
                      </a:r>
                      <a:endParaRPr lang="en-US" sz="1500" dirty="0">
                        <a:latin typeface="DM Sans" charset="0"/>
                        <a:ea typeface="DM Sans" charset="0"/>
                        <a:cs typeface="DM Sans" charset="0"/>
                      </a:endParaRPr>
                    </a:p>
                  </a:txBody>
                  <a:tcPr marL="95250" marR="95250" marT="95250" marB="95250" anchor="t">
                    <a:lnL w="9525" cap="flat" cmpd="sng" algn="ctr">
                      <a:solidFill>
                        <a:srgbClr val="F4F4F4">
                          <a:alpha val="100000"/>
                        </a:srgbClr>
                      </a:solidFill>
                      <a:prstDash val="solid"/>
                      <a:round/>
                      <a:headEnd type="none" w="med" len="med"/>
                      <a:tailEnd type="none" w="med" len="med"/>
                    </a:lnL>
                    <a:lnR w="9525" cap="flat" cmpd="sng" algn="ctr">
                      <a:solidFill>
                        <a:srgbClr val="F4F4F4">
                          <a:alpha val="100000"/>
                        </a:srgbClr>
                      </a:solidFill>
                      <a:prstDash val="solid"/>
                      <a:round/>
                      <a:headEnd type="none" w="med" len="med"/>
                      <a:tailEnd type="none" w="med" len="med"/>
                    </a:lnR>
                    <a:lnT w="9525" cap="flat" cmpd="sng" algn="ctr">
                      <a:solidFill>
                        <a:srgbClr val="F4F4F4">
                          <a:alpha val="100000"/>
                        </a:srgbClr>
                      </a:solidFill>
                      <a:prstDash val="solid"/>
                      <a:round/>
                      <a:headEnd type="none" w="med" len="med"/>
                      <a:tailEnd type="none" w="med" len="med"/>
                    </a:lnT>
                    <a:lnB w="9525" cap="flat" cmpd="sng" algn="ctr">
                      <a:solidFill>
                        <a:srgbClr val="F4F4F4">
                          <a:alpha val="100000"/>
                        </a:srgbClr>
                      </a:solidFill>
                      <a:prstDash val="solid"/>
                      <a:round/>
                      <a:headEnd type="none" w="med" len="med"/>
                      <a:tailEnd type="none" w="med" len="med"/>
                    </a:lnB>
                    <a:solidFill>
                      <a:srgbClr val="FFFFFF"/>
                    </a:solidFill>
                  </a:tcPr>
                </a:tc>
                <a:tc>
                  <a:txBody>
                    <a:bodyPr/>
                    <a:lstStyle/>
                    <a:p>
                      <a:pPr algn="l" marL="190500" indent="-190500">
                        <a:buSzPct val="100000"/>
                        <a:buChar char="•"/>
                      </a:pPr>
                      <a:r>
                        <a:rPr lang="en-US" sz="1500" b="1" dirty="0">
                          <a:solidFill>
                            <a:srgbClr val="000000"/>
                          </a:solidFill>
                          <a:latin typeface="DM Sans" pitchFamily="34" charset="0"/>
                          <a:ea typeface="DM Sans" pitchFamily="34" charset="-122"/>
                          <a:cs typeface="DM Sans" pitchFamily="34" charset="-120"/>
                        </a:rPr>
                        <a:t>Transparency:</a:t>
                      </a:r>
                      <a:endParaRPr lang="en-US" sz="1500" dirty="0">
                        <a:latin typeface="DM Sans" charset="0"/>
                        <a:ea typeface="DM Sans" charset="0"/>
                        <a:cs typeface="DM Sans" charset="0"/>
                      </a:endParaRPr>
                    </a:p>
                    <a:p>
                      <a:pPr algn="l" marL="190500" indent="-190500">
                        <a:buSzPct val="100000"/>
                        <a:buChar char="•"/>
                      </a:pPr>
                      <a:r>
                        <a:rPr lang="en-US" sz="1500" b="1" dirty="0">
                          <a:solidFill>
                            <a:srgbClr val="000000"/>
                          </a:solidFill>
                          <a:latin typeface="DM Sans" pitchFamily="34" charset="0"/>
                          <a:ea typeface="DM Sans" pitchFamily="34" charset="-122"/>
                          <a:cs typeface="DM Sans" pitchFamily="34" charset="-120"/>
                        </a:rPr>
                        <a:t> Users want a detailed breakdown of principal and interest over the loan period.</a:t>
                      </a:r>
                      <a:endParaRPr lang="en-US" sz="1500" dirty="0">
                        <a:latin typeface="DM Sans" charset="0"/>
                        <a:ea typeface="DM Sans" charset="0"/>
                        <a:cs typeface="DM Sans" charset="0"/>
                      </a:endParaRPr>
                    </a:p>
                    <a:p>
                      <a:pPr algn="l" marL="190500" indent="-190500">
                        <a:buSzPct val="100000"/>
                        <a:buChar char="•"/>
                      </a:pPr>
                      <a:r>
                        <a:rPr lang="en-US" sz="1500" b="1" dirty="0">
                          <a:solidFill>
                            <a:srgbClr val="000000"/>
                          </a:solidFill>
                          <a:latin typeface="DM Sans" pitchFamily="34" charset="0"/>
                          <a:ea typeface="DM Sans" pitchFamily="34" charset="-122"/>
                          <a:cs typeface="DM Sans" pitchFamily="34" charset="-120"/>
                        </a:rPr>
                        <a:t>Comprehensiveness: </a:t>
                      </a:r>
                      <a:endParaRPr lang="en-US" sz="1500" dirty="0">
                        <a:latin typeface="DM Sans" charset="0"/>
                        <a:ea typeface="DM Sans" charset="0"/>
                        <a:cs typeface="DM Sans" charset="0"/>
                      </a:endParaRPr>
                    </a:p>
                    <a:p>
                      <a:pPr algn="l" marL="190500" indent="-190500">
                        <a:buSzPct val="100000"/>
                        <a:buChar char="•"/>
                      </a:pPr>
                      <a:r>
                        <a:rPr lang="en-US" sz="1500" b="1" dirty="0">
                          <a:solidFill>
                            <a:srgbClr val="000000"/>
                          </a:solidFill>
                          <a:latin typeface="DM Sans" pitchFamily="34" charset="0"/>
                          <a:ea typeface="DM Sans" pitchFamily="34" charset="-122"/>
                          <a:cs typeface="DM Sans" pitchFamily="34" charset="-120"/>
                        </a:rPr>
                        <a:t>Users expect comprehensive and easily accessible amortization details.</a:t>
                      </a:r>
                      <a:endParaRPr lang="en-US" sz="1500" dirty="0">
                        <a:latin typeface="DM Sans" charset="0"/>
                        <a:ea typeface="DM Sans" charset="0"/>
                        <a:cs typeface="DM Sans" charset="0"/>
                      </a:endParaRPr>
                    </a:p>
                  </a:txBody>
                  <a:tcPr marL="95250" marR="95250" marT="95250" marB="95250" anchor="t">
                    <a:lnL w="9525" cap="flat" cmpd="sng" algn="ctr">
                      <a:solidFill>
                        <a:srgbClr val="F4F4F4">
                          <a:alpha val="100000"/>
                        </a:srgbClr>
                      </a:solidFill>
                      <a:prstDash val="solid"/>
                      <a:round/>
                      <a:headEnd type="none" w="med" len="med"/>
                      <a:tailEnd type="none" w="med" len="med"/>
                    </a:lnL>
                    <a:lnR w="9525" cap="flat" cmpd="sng" algn="ctr">
                      <a:solidFill>
                        <a:srgbClr val="F4F4F4">
                          <a:alpha val="100000"/>
                        </a:srgbClr>
                      </a:solidFill>
                      <a:prstDash val="solid"/>
                      <a:round/>
                      <a:headEnd type="none" w="med" len="med"/>
                      <a:tailEnd type="none" w="med" len="med"/>
                    </a:lnR>
                    <a:lnT w="9525" cap="flat" cmpd="sng" algn="ctr">
                      <a:solidFill>
                        <a:srgbClr val="F4F4F4">
                          <a:alpha val="100000"/>
                        </a:srgbClr>
                      </a:solidFill>
                      <a:prstDash val="solid"/>
                      <a:round/>
                      <a:headEnd type="none" w="med" len="med"/>
                      <a:tailEnd type="none" w="med" len="med"/>
                    </a:lnT>
                    <a:lnB w="9525" cap="flat" cmpd="sng" algn="ctr">
                      <a:solidFill>
                        <a:srgbClr val="F4F4F4">
                          <a:alpha val="100000"/>
                        </a:srgbClr>
                      </a:solidFill>
                      <a:prstDash val="solid"/>
                      <a:round/>
                      <a:headEnd type="none" w="med" len="med"/>
                      <a:tailEnd type="none" w="med" len="med"/>
                    </a:lnB>
                    <a:solidFill>
                      <a:srgbClr val="FFFFFF"/>
                    </a:solidFill>
                  </a:tcPr>
                </a:tc>
                <a:tc>
                  <a:txBody>
                    <a:bodyPr/>
                    <a:lstStyle/>
                    <a:p>
                      <a:pPr algn="l" marL="190500" indent="-190500">
                        <a:buSzPct val="100000"/>
                        <a:buChar char="•"/>
                      </a:pPr>
                      <a:r>
                        <a:rPr lang="en-US" sz="1500" b="1" dirty="0">
                          <a:solidFill>
                            <a:srgbClr val="000000"/>
                          </a:solidFill>
                          <a:latin typeface="DM Sans" pitchFamily="34" charset="0"/>
                          <a:ea typeface="DM Sans" pitchFamily="34" charset="-122"/>
                          <a:cs typeface="DM Sans" pitchFamily="34" charset="-120"/>
                        </a:rPr>
                        <a:t>User Satisfaction Score:</a:t>
                      </a:r>
                      <a:endParaRPr lang="en-US" sz="1500" dirty="0">
                        <a:latin typeface="DM Sans" charset="0"/>
                        <a:ea typeface="DM Sans" charset="0"/>
                        <a:cs typeface="DM Sans" charset="0"/>
                      </a:endParaRPr>
                    </a:p>
                    <a:p>
                      <a:pPr algn="l" marL="190500" indent="-190500">
                        <a:buSzPct val="100000"/>
                        <a:buChar char="•"/>
                      </a:pPr>
                      <a:r>
                        <a:rPr lang="en-US" sz="1500" b="1" dirty="0">
                          <a:solidFill>
                            <a:srgbClr val="000000"/>
                          </a:solidFill>
                          <a:latin typeface="DM Sans" pitchFamily="34" charset="0"/>
                          <a:ea typeface="DM Sans" pitchFamily="34" charset="-122"/>
                          <a:cs typeface="DM Sans" pitchFamily="34" charset="-120"/>
                        </a:rPr>
                        <a:t> Collect feedback on the clarity and usefulness of the amortization table.</a:t>
                      </a:r>
                      <a:endParaRPr lang="en-US" sz="1500" dirty="0">
                        <a:latin typeface="DM Sans" charset="0"/>
                        <a:ea typeface="DM Sans" charset="0"/>
                        <a:cs typeface="DM Sans" charset="0"/>
                      </a:endParaRPr>
                    </a:p>
                    <a:p>
                      <a:pPr algn="l" marL="190500" indent="-190500">
                        <a:buSzPct val="100000"/>
                        <a:buChar char="•"/>
                      </a:pPr>
                      <a:endParaRPr lang="en-US" sz="1500" dirty="0">
                        <a:latin typeface="DM Sans" charset="0"/>
                        <a:ea typeface="DM Sans" charset="0"/>
                        <a:cs typeface="DM Sans" charset="0"/>
                      </a:endParaRPr>
                    </a:p>
                    <a:p>
                      <a:pPr algn="l" marL="190500" indent="-190500">
                        <a:buSzPct val="100000"/>
                        <a:buChar char="•"/>
                      </a:pPr>
                      <a:r>
                        <a:rPr lang="en-US" sz="1500" b="1" dirty="0">
                          <a:solidFill>
                            <a:srgbClr val="000000"/>
                          </a:solidFill>
                          <a:latin typeface="DM Sans" pitchFamily="34" charset="0"/>
                          <a:ea typeface="DM Sans" pitchFamily="34" charset="-122"/>
                          <a:cs typeface="DM Sans" pitchFamily="34" charset="-120"/>
                        </a:rPr>
                        <a:t>Usage Rate: </a:t>
                      </a:r>
                      <a:endParaRPr lang="en-US" sz="1500" dirty="0">
                        <a:latin typeface="DM Sans" charset="0"/>
                        <a:ea typeface="DM Sans" charset="0"/>
                        <a:cs typeface="DM Sans" charset="0"/>
                      </a:endParaRPr>
                    </a:p>
                    <a:p>
                      <a:pPr algn="l" marL="190500" indent="-190500">
                        <a:buSzPct val="100000"/>
                        <a:buChar char="•"/>
                      </a:pPr>
                      <a:r>
                        <a:rPr lang="en-US" sz="1500" b="1" dirty="0">
                          <a:solidFill>
                            <a:srgbClr val="000000"/>
                          </a:solidFill>
                          <a:latin typeface="DM Sans" pitchFamily="34" charset="0"/>
                          <a:ea typeface="DM Sans" pitchFamily="34" charset="-122"/>
                          <a:cs typeface="DM Sans" pitchFamily="34" charset="-120"/>
                        </a:rPr>
                        <a:t>Measure how frequently users access the amortization table feature.</a:t>
                      </a:r>
                      <a:endParaRPr lang="en-US" sz="1500" dirty="0">
                        <a:latin typeface="DM Sans" charset="0"/>
                        <a:ea typeface="DM Sans" charset="0"/>
                        <a:cs typeface="DM Sans" charset="0"/>
                      </a:endParaRPr>
                    </a:p>
                  </a:txBody>
                  <a:tcPr marL="95250" marR="95250" marT="95250" marB="95250" anchor="t">
                    <a:lnL w="9525" cap="flat" cmpd="sng" algn="ctr">
                      <a:solidFill>
                        <a:srgbClr val="F4F4F4">
                          <a:alpha val="100000"/>
                        </a:srgbClr>
                      </a:solidFill>
                      <a:prstDash val="solid"/>
                      <a:round/>
                      <a:headEnd type="none" w="med" len="med"/>
                      <a:tailEnd type="none" w="med" len="med"/>
                    </a:lnL>
                    <a:lnR w="9525" cap="flat" cmpd="sng" algn="ctr">
                      <a:solidFill>
                        <a:srgbClr val="F4F4F4">
                          <a:alpha val="100000"/>
                        </a:srgbClr>
                      </a:solidFill>
                      <a:prstDash val="solid"/>
                      <a:round/>
                      <a:headEnd type="none" w="med" len="med"/>
                      <a:tailEnd type="none" w="med" len="med"/>
                    </a:lnR>
                    <a:lnT w="9525" cap="flat" cmpd="sng" algn="ctr">
                      <a:solidFill>
                        <a:srgbClr val="F4F4F4">
                          <a:alpha val="100000"/>
                        </a:srgbClr>
                      </a:solidFill>
                      <a:prstDash val="solid"/>
                      <a:round/>
                      <a:headEnd type="none" w="med" len="med"/>
                      <a:tailEnd type="none" w="med" len="med"/>
                    </a:lnT>
                    <a:lnB w="9525" cap="flat" cmpd="sng" algn="ctr">
                      <a:solidFill>
                        <a:srgbClr val="F4F4F4">
                          <a:alpha val="100000"/>
                        </a:srgbClr>
                      </a:solidFill>
                      <a:prstDash val="solid"/>
                      <a:round/>
                      <a:headEnd type="none" w="med" len="med"/>
                      <a:tailEnd type="none" w="med" len="med"/>
                    </a:lnB>
                    <a:solidFill>
                      <a:srgbClr val="FFFFFF"/>
                    </a:solidFill>
                  </a:tcPr>
                </a:tc>
              </a:tr>
              <a:tr h="582964">
                <a:tc>
                  <a:txBody>
                    <a:bodyPr/>
                    <a:lstStyle/>
                    <a:p>
                      <a:pPr algn="l"/>
                      <a:r>
                        <a:rPr lang="en-US" sz="1400" b="0" dirty="0">
                          <a:solidFill>
                            <a:srgbClr val="000000"/>
                          </a:solidFill>
                          <a:latin typeface="DM Sans" pitchFamily="34" charset="0"/>
                          <a:ea typeface="DM Sans" pitchFamily="34" charset="-122"/>
                          <a:cs typeface="DM Sans" pitchFamily="34" charset="-120"/>
                        </a:rPr>
                        <a:t>Accurate Loan Interest Estimation</a:t>
                      </a:r>
                      <a:endParaRPr lang="en-US" sz="1350" dirty="0">
                        <a:latin typeface="DM Sans" charset="0"/>
                        <a:ea typeface="DM Sans" charset="0"/>
                        <a:cs typeface="DM Sans" charset="0"/>
                      </a:endParaRPr>
                    </a:p>
                  </a:txBody>
                  <a:tcPr marL="85725" marR="85725" marT="85725" marB="85725" anchor="t">
                    <a:lnL w="9525" cap="flat" cmpd="sng" algn="ctr">
                      <a:solidFill>
                        <a:srgbClr val="F4F4F4">
                          <a:alpha val="100000"/>
                        </a:srgbClr>
                      </a:solidFill>
                      <a:prstDash val="solid"/>
                      <a:round/>
                      <a:headEnd type="none" w="med" len="med"/>
                      <a:tailEnd type="none" w="med" len="med"/>
                    </a:lnL>
                    <a:lnR w="9525" cap="flat" cmpd="sng" algn="ctr">
                      <a:solidFill>
                        <a:srgbClr val="F4F4F4">
                          <a:alpha val="100000"/>
                        </a:srgbClr>
                      </a:solidFill>
                      <a:prstDash val="solid"/>
                      <a:round/>
                      <a:headEnd type="none" w="med" len="med"/>
                      <a:tailEnd type="none" w="med" len="med"/>
                    </a:lnR>
                    <a:lnT w="9525" cap="flat" cmpd="sng" algn="ctr">
                      <a:solidFill>
                        <a:srgbClr val="F4F4F4">
                          <a:alpha val="100000"/>
                        </a:srgbClr>
                      </a:solidFill>
                      <a:prstDash val="solid"/>
                      <a:round/>
                      <a:headEnd type="none" w="med" len="med"/>
                      <a:tailEnd type="none" w="med" len="med"/>
                    </a:lnT>
                    <a:lnB w="9525" cap="flat" cmpd="sng" algn="ctr">
                      <a:solidFill>
                        <a:srgbClr val="F4F4F4">
                          <a:alpha val="100000"/>
                        </a:srgbClr>
                      </a:solidFill>
                      <a:prstDash val="solid"/>
                      <a:round/>
                      <a:headEnd type="none" w="med" len="med"/>
                      <a:tailEnd type="none" w="med" len="med"/>
                    </a:lnB>
                    <a:solidFill>
                      <a:srgbClr val="D6F7D5">
                        <a:alpha val="62000"/>
                      </a:srgbClr>
                    </a:solidFill>
                  </a:tcPr>
                </a:tc>
                <a:tc>
                  <a:txBody>
                    <a:bodyPr/>
                    <a:lstStyle/>
                    <a:p>
                      <a:pPr algn="l" marL="190500" indent="-190500">
                        <a:buSzPct val="100000"/>
                        <a:buChar char="•"/>
                      </a:pPr>
                      <a:r>
                        <a:rPr lang="en-US" sz="900" b="1" dirty="0">
                          <a:solidFill>
                            <a:srgbClr val="000000"/>
                          </a:solidFill>
                          <a:latin typeface="DM Sans" pitchFamily="34" charset="0"/>
                          <a:ea typeface="DM Sans" pitchFamily="34" charset="-122"/>
                          <a:cs typeface="DM Sans" pitchFamily="34" charset="-120"/>
                        </a:rPr>
                        <a:t>Accuracy: </a:t>
                      </a:r>
                      <a:endParaRPr lang="en-US" sz="900" dirty="0">
                        <a:latin typeface="DM Sans" charset="0"/>
                        <a:ea typeface="DM Sans" charset="0"/>
                        <a:cs typeface="DM Sans" charset="0"/>
                      </a:endParaRPr>
                    </a:p>
                    <a:p>
                      <a:pPr algn="l" marL="190500" indent="-190500">
                        <a:buSzPct val="100000"/>
                        <a:buChar char="•"/>
                      </a:pPr>
                      <a:r>
                        <a:rPr lang="en-US" sz="900" b="1" dirty="0">
                          <a:solidFill>
                            <a:srgbClr val="000000"/>
                          </a:solidFill>
                          <a:latin typeface="DM Sans" pitchFamily="34" charset="0"/>
                          <a:ea typeface="DM Sans" pitchFamily="34" charset="-122"/>
                          <a:cs typeface="DM Sans" pitchFamily="34" charset="-120"/>
                        </a:rPr>
                        <a:t>Users need precise and reliable loan interest estimates.</a:t>
                      </a:r>
                      <a:endParaRPr lang="en-US" sz="900" dirty="0">
                        <a:latin typeface="DM Sans" charset="0"/>
                        <a:ea typeface="DM Sans" charset="0"/>
                        <a:cs typeface="DM Sans" charset="0"/>
                      </a:endParaRPr>
                    </a:p>
                    <a:p>
                      <a:pPr algn="l" marL="190500" indent="-190500">
                        <a:buSzPct val="100000"/>
                        <a:buChar char="•"/>
                      </a:pPr>
                      <a:r>
                        <a:rPr lang="en-US" sz="900" b="1" dirty="0">
                          <a:solidFill>
                            <a:srgbClr val="000000"/>
                          </a:solidFill>
                          <a:latin typeface="DM Sans" pitchFamily="34" charset="0"/>
                          <a:ea typeface="DM Sans" pitchFamily="34" charset="-122"/>
                          <a:cs typeface="DM Sans" pitchFamily="34" charset="-120"/>
                        </a:rPr>
                        <a:t>Transparency: </a:t>
                      </a:r>
                      <a:endParaRPr lang="en-US" sz="900" dirty="0">
                        <a:latin typeface="DM Sans" charset="0"/>
                        <a:ea typeface="DM Sans" charset="0"/>
                        <a:cs typeface="DM Sans" charset="0"/>
                      </a:endParaRPr>
                    </a:p>
                    <a:p>
                      <a:pPr algn="l" marL="190500" indent="-190500">
                        <a:buSzPct val="100000"/>
                        <a:buChar char="•"/>
                      </a:pPr>
                      <a:r>
                        <a:rPr lang="en-US" sz="900" b="1" dirty="0">
                          <a:solidFill>
                            <a:srgbClr val="000000"/>
                          </a:solidFill>
                          <a:latin typeface="DM Sans" pitchFamily="34" charset="0"/>
                          <a:ea typeface="DM Sans" pitchFamily="34" charset="-122"/>
                          <a:cs typeface="DM Sans" pitchFamily="34" charset="-120"/>
                        </a:rPr>
                        <a:t>Users expect clear explanations of how interest rates are calculated.</a:t>
                      </a:r>
                      <a:endParaRPr lang="en-US" sz="900" dirty="0">
                        <a:latin typeface="DM Sans" charset="0"/>
                        <a:ea typeface="DM Sans" charset="0"/>
                        <a:cs typeface="DM Sans" charset="0"/>
                      </a:endParaRPr>
                    </a:p>
                  </a:txBody>
                  <a:tcPr marL="57150" marR="57150" marT="57150" marB="57150" anchor="t">
                    <a:lnL w="9525" cap="flat" cmpd="sng" algn="ctr">
                      <a:solidFill>
                        <a:srgbClr val="F4F4F4">
                          <a:alpha val="100000"/>
                        </a:srgbClr>
                      </a:solidFill>
                      <a:prstDash val="solid"/>
                      <a:round/>
                      <a:headEnd type="none" w="med" len="med"/>
                      <a:tailEnd type="none" w="med" len="med"/>
                    </a:lnL>
                    <a:lnR w="9525" cap="flat" cmpd="sng" algn="ctr">
                      <a:solidFill>
                        <a:srgbClr val="F4F4F4">
                          <a:alpha val="100000"/>
                        </a:srgbClr>
                      </a:solidFill>
                      <a:prstDash val="solid"/>
                      <a:round/>
                      <a:headEnd type="none" w="med" len="med"/>
                      <a:tailEnd type="none" w="med" len="med"/>
                    </a:lnR>
                    <a:lnT w="9525" cap="flat" cmpd="sng" algn="ctr">
                      <a:solidFill>
                        <a:srgbClr val="F4F4F4">
                          <a:alpha val="100000"/>
                        </a:srgbClr>
                      </a:solidFill>
                      <a:prstDash val="solid"/>
                      <a:round/>
                      <a:headEnd type="none" w="med" len="med"/>
                      <a:tailEnd type="none" w="med" len="med"/>
                    </a:lnT>
                    <a:lnB w="9525" cap="flat" cmpd="sng" algn="ctr">
                      <a:solidFill>
                        <a:srgbClr val="F4F4F4">
                          <a:alpha val="100000"/>
                        </a:srgbClr>
                      </a:solidFill>
                      <a:prstDash val="solid"/>
                      <a:round/>
                      <a:headEnd type="none" w="med" len="med"/>
                      <a:tailEnd type="none" w="med" len="med"/>
                    </a:lnB>
                    <a:solidFill>
                      <a:srgbClr val="D6F7D5">
                        <a:alpha val="62000"/>
                      </a:srgbClr>
                    </a:solidFill>
                  </a:tcPr>
                </a:tc>
                <a:tc>
                  <a:txBody>
                    <a:bodyPr/>
                    <a:lstStyle/>
                    <a:p>
                      <a:pPr algn="l" marL="190500" indent="-190500">
                        <a:buSzPct val="100000"/>
                        <a:buChar char="•"/>
                      </a:pPr>
                      <a:r>
                        <a:rPr lang="en-US" sz="900" b="1" dirty="0">
                          <a:solidFill>
                            <a:srgbClr val="000000"/>
                          </a:solidFill>
                          <a:latin typeface="DM Sans" pitchFamily="34" charset="0"/>
                          <a:ea typeface="DM Sans" pitchFamily="34" charset="-122"/>
                          <a:cs typeface="DM Sans" pitchFamily="34" charset="-120"/>
                        </a:rPr>
                        <a:t>Accuracy Score: </a:t>
                      </a:r>
                      <a:endParaRPr lang="en-US" sz="900" dirty="0">
                        <a:latin typeface="DM Sans" charset="0"/>
                        <a:ea typeface="DM Sans" charset="0"/>
                        <a:cs typeface="DM Sans" charset="0"/>
                      </a:endParaRPr>
                    </a:p>
                    <a:p>
                      <a:pPr algn="l" marL="190500" indent="-190500">
                        <a:buSzPct val="100000"/>
                        <a:buChar char="•"/>
                      </a:pPr>
                      <a:r>
                        <a:rPr lang="en-US" sz="900" b="1" dirty="0">
                          <a:solidFill>
                            <a:srgbClr val="000000"/>
                          </a:solidFill>
                          <a:latin typeface="DM Sans" pitchFamily="34" charset="0"/>
                          <a:ea typeface="DM Sans" pitchFamily="34" charset="-122"/>
                          <a:cs typeface="DM Sans" pitchFamily="34" charset="-120"/>
                        </a:rPr>
                        <a:t>Collect user feedback on the accuracy of interest estimates.</a:t>
                      </a:r>
                      <a:endParaRPr lang="en-US" sz="900" dirty="0">
                        <a:latin typeface="DM Sans" charset="0"/>
                        <a:ea typeface="DM Sans" charset="0"/>
                        <a:cs typeface="DM Sans" charset="0"/>
                      </a:endParaRPr>
                    </a:p>
                    <a:p>
                      <a:pPr algn="l" marL="190500" indent="-190500">
                        <a:buSzPct val="100000"/>
                        <a:buChar char="•"/>
                      </a:pPr>
                      <a:r>
                        <a:rPr lang="en-US" sz="900" b="1" dirty="0">
                          <a:solidFill>
                            <a:srgbClr val="000000"/>
                          </a:solidFill>
                          <a:latin typeface="DM Sans" pitchFamily="34" charset="0"/>
                          <a:ea typeface="DM Sans" pitchFamily="34" charset="-122"/>
                          <a:cs typeface="DM Sans" pitchFamily="34" charset="-120"/>
                        </a:rPr>
                        <a:t>Usage Rate: </a:t>
                      </a:r>
                      <a:endParaRPr lang="en-US" sz="900" dirty="0">
                        <a:latin typeface="DM Sans" charset="0"/>
                        <a:ea typeface="DM Sans" charset="0"/>
                        <a:cs typeface="DM Sans" charset="0"/>
                      </a:endParaRPr>
                    </a:p>
                    <a:p>
                      <a:pPr algn="l" marL="190500" indent="-190500">
                        <a:buSzPct val="100000"/>
                        <a:buChar char="•"/>
                      </a:pPr>
                      <a:r>
                        <a:rPr lang="en-US" sz="900" b="1" dirty="0">
                          <a:solidFill>
                            <a:srgbClr val="000000"/>
                          </a:solidFill>
                          <a:latin typeface="DM Sans" pitchFamily="34" charset="0"/>
                          <a:ea typeface="DM Sans" pitchFamily="34" charset="-122"/>
                          <a:cs typeface="DM Sans" pitchFamily="34" charset="-120"/>
                        </a:rPr>
                        <a:t>Measure the usage frequency of the interest estimation tool.</a:t>
                      </a:r>
                      <a:endParaRPr lang="en-US" sz="900" dirty="0">
                        <a:latin typeface="DM Sans" charset="0"/>
                        <a:ea typeface="DM Sans" charset="0"/>
                        <a:cs typeface="DM Sans" charset="0"/>
                      </a:endParaRPr>
                    </a:p>
                  </a:txBody>
                  <a:tcPr marL="57150" marR="57150" marT="57150" marB="57150" anchor="t">
                    <a:lnL w="9525" cap="flat" cmpd="sng" algn="ctr">
                      <a:solidFill>
                        <a:srgbClr val="F4F4F4">
                          <a:alpha val="100000"/>
                        </a:srgbClr>
                      </a:solidFill>
                      <a:prstDash val="solid"/>
                      <a:round/>
                      <a:headEnd type="none" w="med" len="med"/>
                      <a:tailEnd type="none" w="med" len="med"/>
                    </a:lnL>
                    <a:lnR w="9525" cap="flat" cmpd="sng" algn="ctr">
                      <a:solidFill>
                        <a:srgbClr val="F4F4F4">
                          <a:alpha val="100000"/>
                        </a:srgbClr>
                      </a:solidFill>
                      <a:prstDash val="solid"/>
                      <a:round/>
                      <a:headEnd type="none" w="med" len="med"/>
                      <a:tailEnd type="none" w="med" len="med"/>
                    </a:lnR>
                    <a:lnT w="9525" cap="flat" cmpd="sng" algn="ctr">
                      <a:solidFill>
                        <a:srgbClr val="F4F4F4">
                          <a:alpha val="100000"/>
                        </a:srgbClr>
                      </a:solidFill>
                      <a:prstDash val="solid"/>
                      <a:round/>
                      <a:headEnd type="none" w="med" len="med"/>
                      <a:tailEnd type="none" w="med" len="med"/>
                    </a:lnT>
                    <a:lnB w="9525" cap="flat" cmpd="sng" algn="ctr">
                      <a:solidFill>
                        <a:srgbClr val="F4F4F4">
                          <a:alpha val="100000"/>
                        </a:srgbClr>
                      </a:solidFill>
                      <a:prstDash val="solid"/>
                      <a:round/>
                      <a:headEnd type="none" w="med" len="med"/>
                      <a:tailEnd type="none" w="med" len="med"/>
                    </a:lnB>
                    <a:solidFill>
                      <a:srgbClr val="D6F7D5">
                        <a:alpha val="62000"/>
                      </a:srgbClr>
                    </a:solidFill>
                  </a:tcPr>
                </a:tc>
              </a:tr>
            </a:tbl>
          </a:graphicData>
        </a:graphic>
      </p:graphicFrame>
      <p:sp>
        <p:nvSpPr>
          <p:cNvPr id="5" name="Text 1"/>
          <p:cNvSpPr/>
          <p:nvPr/>
        </p:nvSpPr>
        <p:spPr>
          <a:xfrm>
            <a:off x="3171456" y="166711"/>
            <a:ext cx="5998022" cy="247650"/>
          </a:xfrm>
          <a:prstGeom prst="rect">
            <a:avLst/>
          </a:prstGeom>
          <a:noFill/>
          <a:ln/>
        </p:spPr>
        <p:txBody>
          <a:bodyPr wrap="square" lIns="0" tIns="0" rIns="0" bIns="0" rtlCol="0" anchor="t"/>
          <a:lstStyle/>
          <a:p>
            <a:pPr algn="l">
              <a:lnSpc>
                <a:spcPts val="1950"/>
              </a:lnSpc>
            </a:pPr>
            <a:r>
              <a:rPr lang="en-US" sz="1500" b="1" spc="-24" kern="0" dirty="0">
                <a:solidFill>
                  <a:srgbClr val="000000"/>
                </a:solidFill>
                <a:latin typeface="DM Sans" pitchFamily="34" charset="0"/>
                <a:ea typeface="DM Sans" pitchFamily="34" charset="-122"/>
                <a:cs typeface="DM Sans" pitchFamily="34" charset="-120"/>
              </a:rPr>
              <a:t>⭐North Star Metric:     </a:t>
            </a:r>
            <a:pPr algn="l">
              <a:lnSpc>
                <a:spcPts val="1950"/>
              </a:lnSpc>
            </a:pPr>
            <a:r>
              <a:rPr lang="en-US" sz="1500" b="1" spc="-24" kern="0" dirty="0">
                <a:solidFill>
                  <a:srgbClr val="09E395"/>
                </a:solidFill>
                <a:latin typeface="DM Sans" pitchFamily="34" charset="0"/>
                <a:ea typeface="DM Sans" pitchFamily="34" charset="-122"/>
                <a:cs typeface="DM Sans" pitchFamily="34" charset="-120"/>
              </a:rPr>
              <a:t>Quarterly</a:t>
            </a:r>
            <a:pPr algn="l">
              <a:lnSpc>
                <a:spcPts val="1950"/>
              </a:lnSpc>
            </a:pPr>
            <a:r>
              <a:rPr lang="en-US" sz="1500" b="1" spc="-24" kern="0" dirty="0">
                <a:solidFill>
                  <a:srgbClr val="000000"/>
                </a:solidFill>
                <a:latin typeface="DM Sans" pitchFamily="34" charset="0"/>
                <a:ea typeface="DM Sans" pitchFamily="34" charset="-122"/>
                <a:cs typeface="DM Sans" pitchFamily="34" charset="-120"/>
              </a:rPr>
              <a:t> </a:t>
            </a:r>
            <a:pPr algn="l">
              <a:lnSpc>
                <a:spcPts val="1950"/>
              </a:lnSpc>
            </a:pPr>
            <a:r>
              <a:rPr lang="en-US" sz="1500" b="1" spc="-24" kern="0" dirty="0">
                <a:solidFill>
                  <a:srgbClr val="09E395"/>
                </a:solidFill>
                <a:latin typeface="DM Sans" pitchFamily="34" charset="0"/>
                <a:ea typeface="DM Sans" pitchFamily="34" charset="-122"/>
                <a:cs typeface="DM Sans" pitchFamily="34" charset="-120"/>
              </a:rPr>
              <a:t>Loan Application Conversion Rate</a:t>
            </a:r>
            <a:endParaRPr lang="en-US" sz="1500" dirty="0"/>
          </a:p>
        </p:txBody>
      </p:sp>
      <p:pic>
        <p:nvPicPr>
          <p:cNvPr id="6" name="Image 0" descr="https://pitch-assets-ccb95893-de3f-4266-973c-20049231b248.s3.eu-west-1.amazonaws.com/try-pitch-pdf-export-logo.svg">
            <a:hlinkClick r:id="rId3" tooltip=""/>
          </p:cNvPr>
          <p:cNvPicPr>
            <a:picLocks noChangeAspect="1"/>
          </p:cNvPicPr>
          <p:nvPr/>
        </p:nvPicPr>
        <p:blipFill>
          <a:blip r:embed="rId1">
            <a:extLst>
              <a:ext uri="{96DAC541-7B7A-43D3-8B79-37D633B846F1}">
                <asvg:svgBlip xmlns:asvg="http://schemas.microsoft.com/office/drawing/2016/SVG/main" r:embed="rId2"/>
              </a:ext>
            </a:extLst>
          </a:blip>
          <a:srcRect l="0" r="0" t="0" b="0"/>
          <a:stretch/>
        </p:blipFill>
        <p:spPr>
          <a:xfrm>
            <a:off x="136595" y="4803153"/>
            <a:ext cx="515221" cy="227303"/>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bg>
      <p:bgPr>
        <a:solidFill>
          <a:srgbClr val="FFFFFF"/>
        </a:solidFill>
      </p:bgPr>
    </p:bg>
    <p:spTree>
      <p:nvGrpSpPr>
        <p:cNvPr id="1" name=""/>
        <p:cNvGrpSpPr/>
        <p:nvPr/>
      </p:nvGrpSpPr>
      <p:grpSpPr>
        <a:xfrm>
          <a:off x="0" y="0"/>
          <a:ext cx="0" cy="0"/>
          <a:chOff x="0" y="0"/>
          <a:chExt cx="0" cy="0"/>
        </a:xfrm>
      </p:grpSpPr>
      <p:sp>
        <p:nvSpPr>
          <p:cNvPr id="3" name="Text 0"/>
          <p:cNvSpPr/>
          <p:nvPr/>
        </p:nvSpPr>
        <p:spPr>
          <a:xfrm>
            <a:off x="1781745" y="1479306"/>
            <a:ext cx="5572274" cy="1092994"/>
          </a:xfrm>
          <a:prstGeom prst="rect">
            <a:avLst/>
          </a:prstGeom>
          <a:noFill/>
          <a:ln/>
        </p:spPr>
        <p:txBody>
          <a:bodyPr wrap="square" lIns="0" tIns="0" rIns="0" bIns="0" rtlCol="0" anchor="b"/>
          <a:lstStyle/>
          <a:p>
            <a:pPr algn="l">
              <a:lnSpc>
                <a:spcPts val="8606"/>
              </a:lnSpc>
            </a:pPr>
            <a:r>
              <a:rPr lang="en-US" sz="10100" b="1" spc="-72" kern="0" dirty="0">
                <a:solidFill>
                  <a:srgbClr val="000000"/>
                </a:solidFill>
                <a:latin typeface="DM Sans" pitchFamily="34" charset="0"/>
                <a:ea typeface="DM Sans" pitchFamily="34" charset="-122"/>
                <a:cs typeface="DM Sans" pitchFamily="34" charset="-120"/>
              </a:rPr>
              <a:t>Thank you</a:t>
            </a:r>
            <a:endParaRPr lang="en-US" sz="10125" dirty="0"/>
          </a:p>
        </p:txBody>
      </p:sp>
      <p:sp>
        <p:nvSpPr>
          <p:cNvPr id="4" name="Text 1"/>
          <p:cNvSpPr/>
          <p:nvPr/>
        </p:nvSpPr>
        <p:spPr>
          <a:xfrm>
            <a:off x="4343190" y="2847095"/>
            <a:ext cx="3903166" cy="396230"/>
          </a:xfrm>
          <a:prstGeom prst="rect">
            <a:avLst/>
          </a:prstGeom>
          <a:noFill/>
          <a:ln/>
        </p:spPr>
        <p:txBody>
          <a:bodyPr wrap="square" lIns="0" tIns="0" rIns="0" bIns="0" rtlCol="0" anchor="t"/>
          <a:lstStyle/>
          <a:p>
            <a:pPr algn="l">
              <a:lnSpc>
                <a:spcPts val="3120"/>
              </a:lnSpc>
            </a:pPr>
            <a:r>
              <a:rPr lang="en-US" sz="2400" b="1" spc="-24" kern="0" dirty="0">
                <a:solidFill>
                  <a:srgbClr val="000000"/>
                </a:solidFill>
                <a:latin typeface="DM Sans" pitchFamily="34" charset="0"/>
                <a:ea typeface="DM Sans" pitchFamily="34" charset="-122"/>
                <a:cs typeface="DM Sans" pitchFamily="34" charset="-120"/>
              </a:rPr>
              <a:t>x</a:t>
            </a:r>
            <a:endParaRPr lang="en-US" sz="2400" dirty="0"/>
          </a:p>
        </p:txBody>
      </p:sp>
      <p:pic>
        <p:nvPicPr>
          <p:cNvPr id="5" name="Image 0" descr="https://pitch-assets-ccb95893-de3f-4266-973c-20049231b248.s3.eu-west-1.amazonaws.com/0a779831-3d67-47bd-af11-084c6ef62ee4?pitch-bytes=21567&amp;pitch-content-type=image%2Fjpeg">    </p:cNvPr>
          <p:cNvPicPr>
            <a:picLocks noChangeAspect="1"/>
          </p:cNvPicPr>
          <p:nvPr/>
        </p:nvPicPr>
        <p:blipFill>
          <a:blip r:embed="rId1"/>
          <a:srcRect l="0" r="0" t="0" b="0"/>
          <a:stretch/>
        </p:blipFill>
        <p:spPr>
          <a:xfrm>
            <a:off x="3282976" y="2772606"/>
            <a:ext cx="984265" cy="588400"/>
          </a:xfrm>
          <a:prstGeom prst="rect">
            <a:avLst/>
          </a:prstGeom>
        </p:spPr>
      </p:pic>
      <p:pic>
        <p:nvPicPr>
          <p:cNvPr id="6" name="Image 1" descr="https://asset.brandfetch.io/idQnKKlwh6/idHOGKbJBM.jpeg">    </p:cNvPr>
          <p:cNvPicPr>
            <a:picLocks noChangeAspect="1"/>
          </p:cNvPicPr>
          <p:nvPr/>
        </p:nvPicPr>
        <p:blipFill>
          <a:blip r:embed="rId2"/>
          <a:srcRect l="0" r="0" t="0" b="0"/>
          <a:stretch/>
        </p:blipFill>
        <p:spPr>
          <a:xfrm>
            <a:off x="4704280" y="2777643"/>
            <a:ext cx="524444" cy="524444"/>
          </a:xfrm>
          <a:prstGeom prst="rect">
            <a:avLst/>
          </a:prstGeom>
        </p:spPr>
      </p:pic>
      <p:pic>
        <p:nvPicPr>
          <p:cNvPr id="7" name="Image 2" descr="https://pitch-assets-ccb95893-de3f-4266-973c-20049231b248.s3.eu-west-1.amazonaws.com/try-pitch-pdf-export-logo.svg">
            <a:hlinkClick r:id="rId5" tooltip=""/>
          </p:cNvPr>
          <p:cNvPicPr>
            <a:picLocks noChangeAspect="1"/>
          </p:cNvPicPr>
          <p:nvPr/>
        </p:nvPicPr>
        <p:blipFill>
          <a:blip r:embed="rId3">
            <a:extLst>
              <a:ext uri="{96DAC541-7B7A-43D3-8B79-37D633B846F1}">
                <asvg:svgBlip xmlns:asvg="http://schemas.microsoft.com/office/drawing/2016/SVG/main" r:embed="rId4"/>
              </a:ext>
            </a:extLst>
          </a:blip>
          <a:srcRect l="0" r="0" t="0" b="0"/>
          <a:stretch/>
        </p:blipFill>
        <p:spPr>
          <a:xfrm>
            <a:off x="136595" y="4803153"/>
            <a:ext cx="515221" cy="227303"/>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bg>
      <p:bgPr>
        <a:solidFill>
          <a:srgbClr val="0D0E13"/>
        </a:solidFill>
      </p:bgPr>
    </p:bg>
    <p:spTree>
      <p:nvGrpSpPr>
        <p:cNvPr id="1" name=""/>
        <p:cNvGrpSpPr/>
        <p:nvPr/>
      </p:nvGrpSpPr>
      <p:grpSpPr>
        <a:xfrm>
          <a:off x="0" y="0"/>
          <a:ext cx="0" cy="0"/>
          <a:chOff x="0" y="0"/>
          <a:chExt cx="0" cy="0"/>
        </a:xfrm>
      </p:grpSpPr>
      <p:pic>
        <p:nvPicPr>
          <p:cNvPr id="3" name="Image 0" descr="https://pitch-assets-ccb95893-de3f-4266-973c-20049231b248.s3.eu-west-1.amazonaws.com/e77ace16-0c5d-4c12-bf3a-c8e5ee38c03e?pitch-bytes=1023888&amp;pitch-content-type=image%2Fpng">    </p:cNvPr>
          <p:cNvPicPr>
            <a:picLocks noChangeAspect="1"/>
          </p:cNvPicPr>
          <p:nvPr/>
        </p:nvPicPr>
        <p:blipFill>
          <a:blip r:embed="rId1"/>
          <a:srcRect l="0" r="0" t="0" b="0"/>
          <a:stretch/>
        </p:blipFill>
        <p:spPr>
          <a:xfrm>
            <a:off x="0" y="0"/>
            <a:ext cx="9144000" cy="5143500"/>
          </a:xfrm>
          <a:prstGeom prst="rect">
            <a:avLst/>
          </a:prstGeom>
        </p:spPr>
      </p:pic>
      <p:pic>
        <p:nvPicPr>
          <p:cNvPr id="4" name="Image 1" descr="https://pitch-assets-ccb95893-de3f-4266-973c-20049231b248.s3.eu-west-1.amazonaws.com/2f9e2d8e-590b-4ba5-bf4d-045861e91daa?pitch-bytes=202963&amp;pitch-content-type=image%2Fpng">
            <a:hlinkClick r:id="rId3" tooltip=""/>
          </p:cNvPr>
          <p:cNvPicPr>
            <a:picLocks noChangeAspect="1"/>
          </p:cNvPicPr>
          <p:nvPr/>
        </p:nvPicPr>
        <p:blipFill>
          <a:blip r:embed="rId2"/>
          <a:srcRect l="0" r="0" t="0" b="0"/>
          <a:stretch/>
        </p:blipFill>
        <p:spPr>
          <a:xfrm>
            <a:off x="3144376" y="3373067"/>
            <a:ext cx="2856374" cy="457020"/>
          </a:xfrm>
          <a:prstGeom prst="rect">
            <a:avLst/>
          </a:prstGeom>
          <a:effectLst>
            <a:outerShdw sx="100000" sy="100000" kx="0" ky="0" algn="bl" rotWithShape="0" blurRad="152400" dist="50800" dir="3780000">
              <a:srgbClr val="000000">
                <a:alpha val="10000"/>
              </a:srgbClr>
            </a:outerShdw>
          </a:effec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solidFill>
          <a:srgbClr val="FFFFFF"/>
        </a:solidFill>
      </p:bgPr>
    </p:bg>
    <p:spTree>
      <p:nvGrpSpPr>
        <p:cNvPr id="1" name=""/>
        <p:cNvGrpSpPr/>
        <p:nvPr/>
      </p:nvGrpSpPr>
      <p:grpSpPr>
        <a:xfrm>
          <a:off x="0" y="0"/>
          <a:ext cx="0" cy="0"/>
          <a:chOff x="0" y="0"/>
          <a:chExt cx="0" cy="0"/>
        </a:xfrm>
      </p:grpSpPr>
      <p:sp>
        <p:nvSpPr>
          <p:cNvPr id="3" name="Shape 0"/>
          <p:cNvSpPr/>
          <p:nvPr/>
        </p:nvSpPr>
        <p:spPr>
          <a:xfrm rot="5400000">
            <a:off x="2964479" y="2574046"/>
            <a:ext cx="4576457" cy="0"/>
          </a:xfrm>
          <a:prstGeom prst="line">
            <a:avLst/>
          </a:prstGeom>
          <a:solidFill>
            <a:srgbClr val="684BFF"/>
          </a:solidFill>
          <a:ln w="10583">
            <a:solidFill>
              <a:srgbClr val="09E395"/>
            </a:solidFill>
            <a:prstDash val="solid"/>
            <a:headEnd type="none"/>
            <a:tailEnd type="none"/>
          </a:ln>
        </p:spPr>
      </p:sp>
      <p:sp>
        <p:nvSpPr>
          <p:cNvPr id="4" name="Text 1"/>
          <p:cNvSpPr/>
          <p:nvPr/>
        </p:nvSpPr>
        <p:spPr>
          <a:xfrm>
            <a:off x="132459" y="99848"/>
            <a:ext cx="5414367" cy="259060"/>
          </a:xfrm>
          <a:prstGeom prst="rect">
            <a:avLst/>
          </a:prstGeom>
          <a:noFill/>
          <a:ln/>
        </p:spPr>
        <p:txBody>
          <a:bodyPr wrap="square" lIns="0" tIns="0" rIns="0" bIns="0" rtlCol="0" anchor="ctr"/>
          <a:lstStyle/>
          <a:p>
            <a:pPr algn="l">
              <a:lnSpc>
                <a:spcPts val="2040"/>
              </a:lnSpc>
            </a:pPr>
            <a:r>
              <a:rPr lang="en-US" sz="2400" b="1" spc="-72" kern="0" dirty="0">
                <a:solidFill>
                  <a:srgbClr val="000000"/>
                </a:solidFill>
                <a:latin typeface="Poppins" pitchFamily="34" charset="0"/>
                <a:ea typeface="Poppins" pitchFamily="34" charset="-122"/>
                <a:cs typeface="Poppins" pitchFamily="34" charset="-120"/>
              </a:rPr>
              <a:t>What is </a:t>
            </a:r>
            <a:pPr algn="l">
              <a:lnSpc>
                <a:spcPts val="2040"/>
              </a:lnSpc>
            </a:pPr>
            <a:r>
              <a:rPr lang="en-US" sz="2400" b="1" spc="-72" kern="0" dirty="0">
                <a:solidFill>
                  <a:srgbClr val="000000"/>
                </a:solidFill>
                <a:latin typeface="Poppins" pitchFamily="34" charset="0"/>
                <a:ea typeface="Poppins" pitchFamily="34" charset="-122"/>
                <a:cs typeface="Poppins" pitchFamily="34" charset="-120"/>
              </a:rPr>
              <a:t>Loan Assist</a:t>
            </a:r>
            <a:pPr algn="l">
              <a:lnSpc>
                <a:spcPts val="2040"/>
              </a:lnSpc>
            </a:pPr>
            <a:r>
              <a:rPr lang="en-US" sz="2400" b="1" spc="-72" kern="0" dirty="0">
                <a:solidFill>
                  <a:srgbClr val="000000"/>
                </a:solidFill>
                <a:latin typeface="Poppins" pitchFamily="34" charset="0"/>
                <a:ea typeface="Poppins" pitchFamily="34" charset="-122"/>
                <a:cs typeface="Poppins" pitchFamily="34" charset="-120"/>
              </a:rPr>
              <a:t>?</a:t>
            </a:r>
            <a:endParaRPr lang="en-US" sz="2400" dirty="0"/>
          </a:p>
        </p:txBody>
      </p:sp>
      <p:sp>
        <p:nvSpPr>
          <p:cNvPr id="5" name="Text 2"/>
          <p:cNvSpPr/>
          <p:nvPr/>
        </p:nvSpPr>
        <p:spPr>
          <a:xfrm>
            <a:off x="130717" y="382925"/>
            <a:ext cx="4981129" cy="1143000"/>
          </a:xfrm>
          <a:prstGeom prst="rect">
            <a:avLst/>
          </a:prstGeom>
          <a:noFill/>
          <a:ln/>
        </p:spPr>
        <p:txBody>
          <a:bodyPr wrap="square" lIns="0" tIns="0" rIns="0" bIns="0" rtlCol="0" anchor="t"/>
          <a:lstStyle/>
          <a:p>
            <a:pPr algn="just">
              <a:lnSpc>
                <a:spcPts val="1500"/>
              </a:lnSpc>
            </a:pPr>
            <a:r>
              <a:rPr lang="en-US" sz="1200" b="1" spc="-24" kern="0" dirty="0">
                <a:solidFill>
                  <a:srgbClr val="000000"/>
                </a:solidFill>
                <a:latin typeface="DM Sans" pitchFamily="34" charset="0"/>
                <a:ea typeface="DM Sans" pitchFamily="34" charset="-122"/>
                <a:cs typeface="DM Sans" pitchFamily="34" charset="-120"/>
              </a:rPr>
              <a:t>Loan Assist</a:t>
            </a:r>
            <a:pPr algn="just">
              <a:lnSpc>
                <a:spcPts val="1500"/>
              </a:lnSpc>
            </a:pPr>
            <a:r>
              <a:rPr lang="en-US" sz="1200" b="0" spc="-24" kern="0" dirty="0">
                <a:solidFill>
                  <a:srgbClr val="000000"/>
                </a:solidFill>
                <a:latin typeface="DM Sans" pitchFamily="34" charset="0"/>
                <a:ea typeface="DM Sans" pitchFamily="34" charset="-122"/>
                <a:cs typeface="DM Sans" pitchFamily="34" charset="-120"/>
              </a:rPr>
              <a:t> by Spring Money is designed to make getting loans easier. It helps you through every step of the loan process, from identifying your needs to choosing the best loan options, applying, and tracking the loan status. Instead of just aggregating loan offers, it provides personalized financial advice and services, working with authorized financial partners to offer tailored solutions that fit your unique financial situation.</a:t>
            </a:r>
            <a:endParaRPr lang="en-US" sz="1200" dirty="0"/>
          </a:p>
        </p:txBody>
      </p:sp>
      <p:sp>
        <p:nvSpPr>
          <p:cNvPr id="6" name="Text 3"/>
          <p:cNvSpPr/>
          <p:nvPr/>
        </p:nvSpPr>
        <p:spPr>
          <a:xfrm>
            <a:off x="5354263" y="3226270"/>
            <a:ext cx="3702199" cy="1547813"/>
          </a:xfrm>
          <a:prstGeom prst="rect">
            <a:avLst/>
          </a:prstGeom>
          <a:noFill/>
          <a:ln/>
        </p:spPr>
        <p:txBody>
          <a:bodyPr wrap="square" lIns="0" tIns="0" rIns="0" bIns="0" rtlCol="0" anchor="t"/>
          <a:lstStyle/>
          <a:p>
            <a:pPr algn="l">
              <a:lnSpc>
                <a:spcPts val="1688"/>
              </a:lnSpc>
            </a:pPr>
            <a:r>
              <a:rPr lang="en-US" sz="1400" b="1" spc="-24" kern="0" dirty="0">
                <a:solidFill>
                  <a:srgbClr val="000000"/>
                </a:solidFill>
                <a:latin typeface="DM Sans" pitchFamily="34" charset="0"/>
                <a:ea typeface="DM Sans" pitchFamily="34" charset="-122"/>
                <a:cs typeface="DM Sans" pitchFamily="34" charset="-120"/>
              </a:rPr>
              <a:t>Key Drivers of Market Potential</a:t>
            </a:r>
            <a:endParaRPr lang="en-US" sz="1200" dirty="0"/>
          </a:p>
          <a:p>
            <a:pPr algn="l" marL="190500" indent="-190500">
              <a:lnSpc>
                <a:spcPts val="1500"/>
              </a:lnSpc>
              <a:buSzPct val="100000"/>
              <a:buChar char="☑"/>
            </a:pPr>
            <a:r>
              <a:rPr lang="en-US" sz="1200" b="1" spc="-24" kern="0" dirty="0">
                <a:solidFill>
                  <a:srgbClr val="000000"/>
                </a:solidFill>
                <a:latin typeface="DM Sans" pitchFamily="34" charset="0"/>
                <a:ea typeface="DM Sans" pitchFamily="34" charset="-122"/>
                <a:cs typeface="DM Sans" pitchFamily="34" charset="-120"/>
              </a:rPr>
              <a:t>Digital Adoption</a:t>
            </a:r>
            <a:pPr algn="l">
              <a:lnSpc>
                <a:spcPts val="1500"/>
              </a:lnSpc>
            </a:pPr>
            <a:r>
              <a:rPr lang="en-US" sz="1200" b="1" spc="-24" kern="0" dirty="0">
                <a:solidFill>
                  <a:srgbClr val="000000"/>
                </a:solidFill>
                <a:latin typeface="DM Sans" pitchFamily="34" charset="0"/>
                <a:ea typeface="DM Sans" pitchFamily="34" charset="-122"/>
                <a:cs typeface="DM Sans" pitchFamily="34" charset="-120"/>
              </a:rPr>
              <a:t>: Growing internet penetration and smartphone usage</a:t>
            </a:r>
            <a:endParaRPr lang="en-US" sz="1200" dirty="0"/>
          </a:p>
          <a:p>
            <a:pPr algn="l" marL="190500" indent="-190500">
              <a:lnSpc>
                <a:spcPts val="1500"/>
              </a:lnSpc>
              <a:buSzPct val="100000"/>
              <a:buChar char="☑"/>
            </a:pPr>
            <a:r>
              <a:rPr lang="en-US" sz="1200" b="1" spc="-24" kern="0" dirty="0">
                <a:solidFill>
                  <a:srgbClr val="000000"/>
                </a:solidFill>
                <a:latin typeface="DM Sans" pitchFamily="34" charset="0"/>
                <a:ea typeface="DM Sans" pitchFamily="34" charset="-122"/>
                <a:cs typeface="DM Sans" pitchFamily="34" charset="-120"/>
              </a:rPr>
              <a:t>Government Initiatives</a:t>
            </a:r>
            <a:pPr algn="l">
              <a:lnSpc>
                <a:spcPts val="1500"/>
              </a:lnSpc>
            </a:pPr>
            <a:r>
              <a:rPr lang="en-US" sz="1200" b="1" spc="-24" kern="0" dirty="0">
                <a:solidFill>
                  <a:srgbClr val="000000"/>
                </a:solidFill>
                <a:latin typeface="DM Sans" pitchFamily="34" charset="0"/>
                <a:ea typeface="DM Sans" pitchFamily="34" charset="-122"/>
                <a:cs typeface="DM Sans" pitchFamily="34" charset="-120"/>
              </a:rPr>
              <a:t>: Digital India, Jan Dhan Yojana, Aadhaar-based e-KYC</a:t>
            </a:r>
            <a:endParaRPr lang="en-US" sz="1200" dirty="0"/>
          </a:p>
          <a:p>
            <a:pPr algn="l" marL="190500" indent="-190500">
              <a:lnSpc>
                <a:spcPts val="1500"/>
              </a:lnSpc>
              <a:buSzPct val="100000"/>
              <a:buChar char="☑"/>
            </a:pPr>
            <a:r>
              <a:rPr lang="en-US" sz="1200" b="1" spc="-24" kern="0" dirty="0">
                <a:solidFill>
                  <a:srgbClr val="000000"/>
                </a:solidFill>
                <a:latin typeface="DM Sans" pitchFamily="34" charset="0"/>
                <a:ea typeface="DM Sans" pitchFamily="34" charset="-122"/>
                <a:cs typeface="DM Sans" pitchFamily="34" charset="-120"/>
              </a:rPr>
              <a:t>Consumer Behavior</a:t>
            </a:r>
            <a:pPr algn="l">
              <a:lnSpc>
                <a:spcPts val="1500"/>
              </a:lnSpc>
            </a:pPr>
            <a:r>
              <a:rPr lang="en-US" sz="1200" b="1" spc="-24" kern="0" dirty="0">
                <a:solidFill>
                  <a:srgbClr val="000000"/>
                </a:solidFill>
                <a:latin typeface="DM Sans" pitchFamily="34" charset="0"/>
                <a:ea typeface="DM Sans" pitchFamily="34" charset="-122"/>
                <a:cs typeface="DM Sans" pitchFamily="34" charset="-120"/>
              </a:rPr>
              <a:t>: Preference for online and mobile loan applications due to convenience and speed</a:t>
            </a:r>
            <a:endParaRPr lang="en-US" sz="1200" dirty="0"/>
          </a:p>
        </p:txBody>
      </p:sp>
      <p:pic>
        <p:nvPicPr>
          <p:cNvPr id="7" name="Image 0" descr="https://pitch-assets-ccb95893-de3f-4266-973c-20049231b248.s3.eu-west-1.amazonaws.com/f1b3361f-c559-444d-ba8b-fa4ae411c680?pitch-bytes=35068&amp;pitch-content-type=image%2Fpng">    </p:cNvPr>
          <p:cNvPicPr>
            <a:picLocks noChangeAspect="1"/>
          </p:cNvPicPr>
          <p:nvPr/>
        </p:nvPicPr>
        <p:blipFill>
          <a:blip r:embed="rId1"/>
          <a:srcRect l="0" r="0" t="0" b="0"/>
          <a:stretch/>
        </p:blipFill>
        <p:spPr>
          <a:xfrm>
            <a:off x="5531029" y="288080"/>
            <a:ext cx="3350828" cy="2792357"/>
          </a:xfrm>
          <a:prstGeom prst="rect">
            <a:avLst/>
          </a:prstGeom>
        </p:spPr>
      </p:pic>
      <p:sp>
        <p:nvSpPr>
          <p:cNvPr id="8" name="Text 4"/>
          <p:cNvSpPr/>
          <p:nvPr/>
        </p:nvSpPr>
        <p:spPr>
          <a:xfrm>
            <a:off x="7710824" y="1251057"/>
            <a:ext cx="1161306" cy="247650"/>
          </a:xfrm>
          <a:prstGeom prst="rect">
            <a:avLst/>
          </a:prstGeom>
          <a:noFill/>
          <a:ln/>
        </p:spPr>
        <p:txBody>
          <a:bodyPr wrap="none" lIns="0" tIns="0" rIns="0" bIns="0" rtlCol="0" anchor="t">
            <a:spAutoFit/>
          </a:bodyPr>
          <a:lstStyle/>
          <a:p>
            <a:pPr algn="l">
              <a:lnSpc>
                <a:spcPts val="1950"/>
              </a:lnSpc>
            </a:pPr>
            <a:r>
              <a:rPr lang="en-US" sz="1500" b="1" spc="-24" kern="0" dirty="0">
                <a:solidFill>
                  <a:srgbClr val="09E395"/>
                </a:solidFill>
                <a:latin typeface="DM Sans" pitchFamily="34" charset="0"/>
                <a:ea typeface="DM Sans" pitchFamily="34" charset="-122"/>
                <a:cs typeface="DM Sans" pitchFamily="34" charset="-120"/>
              </a:rPr>
              <a:t>($ 512 Billion)</a:t>
            </a:r>
            <a:endParaRPr lang="en-US" sz="1500" dirty="0"/>
          </a:p>
        </p:txBody>
      </p:sp>
      <p:sp>
        <p:nvSpPr>
          <p:cNvPr id="9" name="Text 5"/>
          <p:cNvSpPr/>
          <p:nvPr/>
        </p:nvSpPr>
        <p:spPr>
          <a:xfrm>
            <a:off x="7544136" y="1855700"/>
            <a:ext cx="1456978" cy="247650"/>
          </a:xfrm>
          <a:prstGeom prst="rect">
            <a:avLst/>
          </a:prstGeom>
          <a:noFill/>
          <a:ln/>
        </p:spPr>
        <p:txBody>
          <a:bodyPr wrap="square" lIns="0" tIns="0" rIns="0" bIns="0" rtlCol="0" anchor="t"/>
          <a:lstStyle/>
          <a:p>
            <a:pPr algn="l">
              <a:lnSpc>
                <a:spcPts val="1950"/>
              </a:lnSpc>
            </a:pPr>
            <a:r>
              <a:rPr lang="en-US" sz="1500" b="1" spc="-24" kern="0" dirty="0">
                <a:solidFill>
                  <a:srgbClr val="09E395"/>
                </a:solidFill>
                <a:latin typeface="DM Sans" pitchFamily="34" charset="0"/>
                <a:ea typeface="DM Sans" pitchFamily="34" charset="-122"/>
                <a:cs typeface="DM Sans" pitchFamily="34" charset="-120"/>
              </a:rPr>
              <a:t>($ 153.6 Billion)</a:t>
            </a:r>
            <a:endParaRPr lang="en-US" sz="1500" dirty="0"/>
          </a:p>
        </p:txBody>
      </p:sp>
      <p:sp>
        <p:nvSpPr>
          <p:cNvPr id="10" name="Text 6"/>
          <p:cNvSpPr/>
          <p:nvPr/>
        </p:nvSpPr>
        <p:spPr>
          <a:xfrm>
            <a:off x="7493167" y="2449430"/>
            <a:ext cx="1595983" cy="247650"/>
          </a:xfrm>
          <a:prstGeom prst="rect">
            <a:avLst/>
          </a:prstGeom>
          <a:noFill/>
          <a:ln/>
        </p:spPr>
        <p:txBody>
          <a:bodyPr wrap="square" lIns="0" tIns="0" rIns="0" bIns="0" rtlCol="0" anchor="t"/>
          <a:lstStyle/>
          <a:p>
            <a:pPr algn="l">
              <a:lnSpc>
                <a:spcPts val="1950"/>
              </a:lnSpc>
            </a:pPr>
            <a:r>
              <a:rPr lang="en-US" sz="1500" b="1" spc="-24" kern="0" dirty="0">
                <a:solidFill>
                  <a:srgbClr val="09E395"/>
                </a:solidFill>
                <a:latin typeface="DM Sans" pitchFamily="34" charset="0"/>
                <a:ea typeface="DM Sans" pitchFamily="34" charset="-122"/>
                <a:cs typeface="DM Sans" pitchFamily="34" charset="-120"/>
              </a:rPr>
              <a:t>($ 7.68 Billion)</a:t>
            </a:r>
            <a:endParaRPr lang="en-US" sz="1500" dirty="0"/>
          </a:p>
        </p:txBody>
      </p:sp>
      <p:sp>
        <p:nvSpPr>
          <p:cNvPr id="11" name="Text 7"/>
          <p:cNvSpPr/>
          <p:nvPr/>
        </p:nvSpPr>
        <p:spPr>
          <a:xfrm>
            <a:off x="73141" y="1554994"/>
            <a:ext cx="4441709" cy="457200"/>
          </a:xfrm>
          <a:prstGeom prst="roundRect">
            <a:avLst>
              <a:gd name="adj" fmla="val 80000"/>
            </a:avLst>
          </a:prstGeom>
          <a:solidFill>
            <a:srgbClr val="09E395"/>
          </a:solidFill>
          <a:ln/>
        </p:spPr>
        <p:txBody>
          <a:bodyPr wrap="square" lIns="246762" tIns="53975" rIns="246762" bIns="53975" rtlCol="0" anchor="ctr"/>
          <a:lstStyle/>
          <a:p>
            <a:pPr algn="ctr">
              <a:lnSpc>
                <a:spcPts val="1688"/>
              </a:lnSpc>
            </a:pPr>
            <a:r>
              <a:rPr lang="en-US" sz="1400" spc="-24" kern="0" dirty="0">
                <a:solidFill>
                  <a:srgbClr val="FFFFFF"/>
                </a:solidFill>
              </a:rPr>
              <a:t>Market Potential for Spring Money - Loan Assist</a:t>
            </a:r>
            <a:endParaRPr lang="en-US" sz="1350" dirty="0"/>
          </a:p>
        </p:txBody>
      </p:sp>
      <p:pic>
        <p:nvPicPr>
          <p:cNvPr id="12" name="Image 1" descr="https://pitch-assets-ccb95893-de3f-4266-973c-20049231b248.s3.eu-west-1.amazonaws.com/try-pitch-pdf-export-logo.svg">
            <a:hlinkClick r:id="rId4" tooltip=""/>
          </p:cNvPr>
          <p:cNvPicPr>
            <a:picLocks noChangeAspect="1"/>
          </p:cNvPicPr>
          <p:nvPr/>
        </p:nvPicPr>
        <p:blipFill>
          <a:blip r:embed="rId2">
            <a:extLst>
              <a:ext uri="{96DAC541-7B7A-43D3-8B79-37D633B846F1}">
                <asvg:svgBlip xmlns:asvg="http://schemas.microsoft.com/office/drawing/2016/SVG/main" r:embed="rId3"/>
              </a:ext>
            </a:extLst>
          </a:blip>
          <a:srcRect l="0" r="0" t="0" b="0"/>
          <a:stretch/>
        </p:blipFill>
        <p:spPr>
          <a:xfrm>
            <a:off x="136595" y="4803153"/>
            <a:ext cx="515221" cy="227303"/>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solidFill>
          <a:srgbClr val="FFFFFF"/>
        </a:solidFill>
      </p:bgPr>
    </p:bg>
    <p:spTree>
      <p:nvGrpSpPr>
        <p:cNvPr id="1" name=""/>
        <p:cNvGrpSpPr/>
        <p:nvPr/>
      </p:nvGrpSpPr>
      <p:grpSpPr>
        <a:xfrm>
          <a:off x="0" y="0"/>
          <a:ext cx="0" cy="0"/>
          <a:chOff x="0" y="0"/>
          <a:chExt cx="0" cy="0"/>
        </a:xfrm>
      </p:grpSpPr>
      <p:sp>
        <p:nvSpPr>
          <p:cNvPr id="3" name="Shape 0"/>
          <p:cNvSpPr/>
          <p:nvPr/>
        </p:nvSpPr>
        <p:spPr>
          <a:xfrm rot="5400000">
            <a:off x="2375189" y="2650435"/>
            <a:ext cx="4576457" cy="0"/>
          </a:xfrm>
          <a:prstGeom prst="line">
            <a:avLst/>
          </a:prstGeom>
          <a:solidFill>
            <a:srgbClr val="684BFF"/>
          </a:solidFill>
          <a:ln w="10583">
            <a:solidFill>
              <a:srgbClr val="09E395"/>
            </a:solidFill>
            <a:prstDash val="solid"/>
            <a:headEnd type="none"/>
            <a:tailEnd type="none"/>
          </a:ln>
        </p:spPr>
      </p:sp>
      <p:sp>
        <p:nvSpPr>
          <p:cNvPr id="4" name="Text 1"/>
          <p:cNvSpPr/>
          <p:nvPr/>
        </p:nvSpPr>
        <p:spPr>
          <a:xfrm>
            <a:off x="239845" y="602093"/>
            <a:ext cx="3232051" cy="428625"/>
          </a:xfrm>
          <a:prstGeom prst="rect">
            <a:avLst/>
          </a:prstGeom>
          <a:noFill/>
          <a:ln/>
        </p:spPr>
        <p:txBody>
          <a:bodyPr wrap="none" lIns="0" tIns="0" rIns="0" bIns="0" rtlCol="0" anchor="t">
            <a:spAutoFit/>
          </a:bodyPr>
          <a:lstStyle/>
          <a:p>
            <a:pPr algn="l">
              <a:lnSpc>
                <a:spcPts val="3375"/>
              </a:lnSpc>
            </a:pPr>
            <a:r>
              <a:rPr lang="en-US" sz="2800" b="1" spc="-36" kern="0" dirty="0">
                <a:solidFill>
                  <a:srgbClr val="000000"/>
                </a:solidFill>
                <a:latin typeface="DM Sans" pitchFamily="34" charset="0"/>
                <a:ea typeface="DM Sans" pitchFamily="34" charset="-122"/>
                <a:cs typeface="DM Sans" pitchFamily="34" charset="-120"/>
              </a:rPr>
              <a:t>Problem Statement</a:t>
            </a:r>
            <a:endParaRPr lang="en-US" sz="2813" dirty="0"/>
          </a:p>
        </p:txBody>
      </p:sp>
      <p:sp>
        <p:nvSpPr>
          <p:cNvPr id="5" name="Text 2"/>
          <p:cNvSpPr/>
          <p:nvPr/>
        </p:nvSpPr>
        <p:spPr>
          <a:xfrm>
            <a:off x="239845" y="1040581"/>
            <a:ext cx="4326930" cy="381000"/>
          </a:xfrm>
          <a:prstGeom prst="rect">
            <a:avLst/>
          </a:prstGeom>
          <a:noFill/>
          <a:ln/>
        </p:spPr>
        <p:txBody>
          <a:bodyPr wrap="square" lIns="0" tIns="0" rIns="0" bIns="0" rtlCol="0" anchor="t"/>
          <a:lstStyle/>
          <a:p>
            <a:pPr algn="just">
              <a:lnSpc>
                <a:spcPts val="1500"/>
              </a:lnSpc>
            </a:pPr>
            <a:r>
              <a:rPr lang="en-US" sz="1200" b="0" spc="-24" kern="0" dirty="0">
                <a:solidFill>
                  <a:srgbClr val="000000"/>
                </a:solidFill>
                <a:latin typeface="DM Sans" pitchFamily="34" charset="0"/>
                <a:ea typeface="DM Sans" pitchFamily="34" charset="-122"/>
                <a:cs typeface="DM Sans" pitchFamily="34" charset="-120"/>
              </a:rPr>
              <a:t>To optimize </a:t>
            </a:r>
            <a:pPr algn="just">
              <a:lnSpc>
                <a:spcPts val="1500"/>
              </a:lnSpc>
            </a:pPr>
            <a:r>
              <a:rPr lang="en-US" sz="1200" b="1" spc="-24" kern="0" dirty="0">
                <a:solidFill>
                  <a:srgbClr val="000000"/>
                </a:solidFill>
                <a:latin typeface="DM Sans" pitchFamily="34" charset="0"/>
                <a:ea typeface="DM Sans" pitchFamily="34" charset="-122"/>
                <a:cs typeface="DM Sans" pitchFamily="34" charset="-120"/>
              </a:rPr>
              <a:t>Loan Assist</a:t>
            </a:r>
            <a:pPr algn="just">
              <a:lnSpc>
                <a:spcPts val="1500"/>
              </a:lnSpc>
            </a:pPr>
            <a:r>
              <a:rPr lang="en-US" sz="1200" b="0" spc="-24" kern="0" dirty="0">
                <a:solidFill>
                  <a:srgbClr val="000000"/>
                </a:solidFill>
                <a:latin typeface="DM Sans" pitchFamily="34" charset="0"/>
                <a:ea typeface="DM Sans" pitchFamily="34" charset="-122"/>
                <a:cs typeface="DM Sans" pitchFamily="34" charset="-120"/>
              </a:rPr>
              <a:t> for maximum user satisfaction and business value</a:t>
            </a:r>
            <a:endParaRPr lang="en-US" sz="1200" dirty="0"/>
          </a:p>
        </p:txBody>
      </p:sp>
      <p:sp>
        <p:nvSpPr>
          <p:cNvPr id="6" name="Text 3"/>
          <p:cNvSpPr/>
          <p:nvPr/>
        </p:nvSpPr>
        <p:spPr>
          <a:xfrm>
            <a:off x="139233" y="2358221"/>
            <a:ext cx="4427538" cy="1143000"/>
          </a:xfrm>
          <a:prstGeom prst="rect">
            <a:avLst/>
          </a:prstGeom>
          <a:noFill/>
          <a:ln/>
        </p:spPr>
        <p:txBody>
          <a:bodyPr wrap="square" lIns="0" tIns="0" rIns="0" bIns="0" rtlCol="0" anchor="t"/>
          <a:lstStyle/>
          <a:p>
            <a:pPr algn="just" marL="190500" indent="-190500">
              <a:lnSpc>
                <a:spcPts val="1500"/>
              </a:lnSpc>
              <a:buSzPct val="100000"/>
              <a:buChar char="•"/>
            </a:pPr>
            <a:r>
              <a:rPr lang="en-US" sz="1200" b="1" spc="-24" kern="0" dirty="0">
                <a:solidFill>
                  <a:srgbClr val="000000"/>
                </a:solidFill>
                <a:latin typeface="DM Sans" pitchFamily="34" charset="0"/>
                <a:ea typeface="DM Sans" pitchFamily="34" charset="-122"/>
                <a:cs typeface="DM Sans" pitchFamily="34" charset="-120"/>
              </a:rPr>
              <a:t>Loan Application Confusion</a:t>
            </a:r>
            <a:pPr algn="just">
              <a:lnSpc>
                <a:spcPts val="1500"/>
              </a:lnSpc>
            </a:pPr>
            <a:r>
              <a:rPr lang="en-US" sz="1200" b="0" spc="-24" kern="0" dirty="0">
                <a:solidFill>
                  <a:srgbClr val="000000"/>
                </a:solidFill>
                <a:latin typeface="DM Sans" pitchFamily="34" charset="0"/>
                <a:ea typeface="DM Sans" pitchFamily="34" charset="-122"/>
                <a:cs typeface="DM Sans" pitchFamily="34" charset="-120"/>
              </a:rPr>
              <a:t>: Users find it difficult to navigate the loan application process, leading to frustration.</a:t>
            </a:r>
            <a:endParaRPr lang="en-US" sz="1200" dirty="0"/>
          </a:p>
          <a:p>
            <a:pPr algn="just">
              <a:lnSpc>
                <a:spcPts val="1500"/>
              </a:lnSpc>
            </a:pPr>
            <a:endParaRPr lang="en-US" sz="1200" dirty="0"/>
          </a:p>
          <a:p>
            <a:pPr algn="just" marL="190500" indent="-190500">
              <a:lnSpc>
                <a:spcPts val="1500"/>
              </a:lnSpc>
              <a:buSzPct val="100000"/>
              <a:buChar char="•"/>
            </a:pPr>
            <a:r>
              <a:rPr lang="en-US" sz="1200" b="1" spc="-24" kern="0" dirty="0">
                <a:solidFill>
                  <a:srgbClr val="000000"/>
                </a:solidFill>
                <a:latin typeface="DM Sans" pitchFamily="34" charset="0"/>
                <a:ea typeface="DM Sans" pitchFamily="34" charset="-122"/>
                <a:cs typeface="DM Sans" pitchFamily="34" charset="-120"/>
              </a:rPr>
              <a:t>Lack of Personalization</a:t>
            </a:r>
            <a:pPr algn="just">
              <a:lnSpc>
                <a:spcPts val="1500"/>
              </a:lnSpc>
            </a:pPr>
            <a:r>
              <a:rPr lang="en-US" sz="1200" b="0" spc="-24" kern="0" dirty="0">
                <a:solidFill>
                  <a:srgbClr val="000000"/>
                </a:solidFill>
                <a:latin typeface="DM Sans" pitchFamily="34" charset="0"/>
                <a:ea typeface="DM Sans" pitchFamily="34" charset="-122"/>
                <a:cs typeface="DM Sans" pitchFamily="34" charset="-120"/>
              </a:rPr>
              <a:t>: Users feel that the loan options are not tailored to their specific financial needs, increasing dissatisfaction.</a:t>
            </a:r>
            <a:endParaRPr lang="en-US" sz="1200" dirty="0"/>
          </a:p>
        </p:txBody>
      </p:sp>
      <p:sp>
        <p:nvSpPr>
          <p:cNvPr id="7" name="Text 4"/>
          <p:cNvSpPr/>
          <p:nvPr/>
        </p:nvSpPr>
        <p:spPr>
          <a:xfrm>
            <a:off x="4741146" y="598685"/>
            <a:ext cx="1443385" cy="222845"/>
          </a:xfrm>
          <a:prstGeom prst="rect">
            <a:avLst/>
          </a:prstGeom>
          <a:noFill/>
          <a:ln/>
        </p:spPr>
        <p:txBody>
          <a:bodyPr wrap="none" lIns="0" tIns="0" rIns="0" bIns="0" rtlCol="0" anchor="t">
            <a:spAutoFit/>
          </a:bodyPr>
          <a:lstStyle/>
          <a:p>
            <a:pPr algn="l">
              <a:lnSpc>
                <a:spcPts val="1755"/>
              </a:lnSpc>
            </a:pPr>
            <a:r>
              <a:rPr lang="en-US" sz="1400" b="1" spc="-24" kern="0" dirty="0">
                <a:solidFill>
                  <a:srgbClr val="000000"/>
                </a:solidFill>
                <a:latin typeface="DM Sans" pitchFamily="34" charset="0"/>
                <a:ea typeface="DM Sans" pitchFamily="34" charset="-122"/>
                <a:cs typeface="DM Sans" pitchFamily="34" charset="-120"/>
              </a:rPr>
              <a:t>Why solve it now?</a:t>
            </a:r>
            <a:endParaRPr lang="en-US" sz="1350" dirty="0"/>
          </a:p>
        </p:txBody>
      </p:sp>
      <p:sp>
        <p:nvSpPr>
          <p:cNvPr id="8" name="Text 5"/>
          <p:cNvSpPr/>
          <p:nvPr/>
        </p:nvSpPr>
        <p:spPr>
          <a:xfrm>
            <a:off x="4741146" y="972504"/>
            <a:ext cx="4326781" cy="3619500"/>
          </a:xfrm>
          <a:prstGeom prst="rect">
            <a:avLst/>
          </a:prstGeom>
          <a:noFill/>
          <a:ln/>
        </p:spPr>
        <p:txBody>
          <a:bodyPr wrap="square" lIns="0" tIns="0" rIns="0" bIns="0" rtlCol="0" anchor="t"/>
          <a:lstStyle/>
          <a:p>
            <a:pPr algn="just" marL="190500" indent="-190500">
              <a:lnSpc>
                <a:spcPts val="1500"/>
              </a:lnSpc>
              <a:buSzPct val="100000"/>
              <a:buChar char="•"/>
            </a:pPr>
            <a:r>
              <a:rPr lang="en-US" sz="1200" b="1" spc="-24" kern="0" dirty="0">
                <a:solidFill>
                  <a:srgbClr val="000000"/>
                </a:solidFill>
                <a:latin typeface="DM Sans" pitchFamily="34" charset="0"/>
                <a:ea typeface="DM Sans" pitchFamily="34" charset="-122"/>
                <a:cs typeface="DM Sans" pitchFamily="34" charset="-120"/>
              </a:rPr>
              <a:t>Market Dynamics:</a:t>
            </a:r>
            <a:pPr algn="just">
              <a:lnSpc>
                <a:spcPts val="1500"/>
              </a:lnSpc>
            </a:pPr>
            <a:r>
              <a:rPr lang="en-US" sz="1200" b="0" spc="-24" kern="0" dirty="0">
                <a:solidFill>
                  <a:srgbClr val="000000"/>
                </a:solidFill>
                <a:latin typeface="DM Sans" pitchFamily="34" charset="0"/>
                <a:ea typeface="DM Sans" pitchFamily="34" charset="-122"/>
                <a:cs typeface="DM Sans" pitchFamily="34" charset="-120"/>
              </a:rPr>
              <a:t> </a:t>
            </a:r>
            <a:pPr algn="just">
              <a:lnSpc>
                <a:spcPts val="1500"/>
              </a:lnSpc>
            </a:pPr>
            <a:r>
              <a:rPr lang="en-US" sz="1200" b="0" spc="-24" kern="0" dirty="0">
                <a:solidFill>
                  <a:srgbClr val="000000"/>
                </a:solidFill>
                <a:latin typeface="DM Sans" pitchFamily="34" charset="0"/>
                <a:ea typeface="DM Sans" pitchFamily="34" charset="-122"/>
                <a:cs typeface="DM Sans" pitchFamily="34" charset="-120"/>
              </a:rPr>
              <a:t>The personal finance market is growing rapidly, with increasing competition. Enhancing the </a:t>
            </a:r>
            <a:pPr algn="just">
              <a:lnSpc>
                <a:spcPts val="1500"/>
              </a:lnSpc>
            </a:pPr>
            <a:r>
              <a:rPr lang="en-US" sz="1200" b="1" spc="-24" kern="0" dirty="0">
                <a:solidFill>
                  <a:srgbClr val="000000"/>
                </a:solidFill>
                <a:latin typeface="DM Sans" pitchFamily="34" charset="0"/>
                <a:ea typeface="DM Sans" pitchFamily="34" charset="-122"/>
                <a:cs typeface="DM Sans" pitchFamily="34" charset="-120"/>
              </a:rPr>
              <a:t>Loan Assist</a:t>
            </a:r>
            <a:pPr algn="just">
              <a:lnSpc>
                <a:spcPts val="1500"/>
              </a:lnSpc>
            </a:pPr>
            <a:r>
              <a:rPr lang="en-US" sz="1200" b="0" spc="-24" kern="0" dirty="0">
                <a:solidFill>
                  <a:srgbClr val="000000"/>
                </a:solidFill>
                <a:latin typeface="DM Sans" pitchFamily="34" charset="0"/>
                <a:ea typeface="DM Sans" pitchFamily="34" charset="-122"/>
                <a:cs typeface="DM Sans" pitchFamily="34" charset="-120"/>
              </a:rPr>
              <a:t> feature can help </a:t>
            </a:r>
            <a:pPr algn="just">
              <a:lnSpc>
                <a:spcPts val="1500"/>
              </a:lnSpc>
            </a:pPr>
            <a:r>
              <a:rPr lang="en-US" sz="1200" b="1" spc="-24" kern="0" dirty="0">
                <a:solidFill>
                  <a:srgbClr val="09E395"/>
                </a:solidFill>
                <a:latin typeface="DM Sans" pitchFamily="34" charset="0"/>
                <a:ea typeface="DM Sans" pitchFamily="34" charset="-122"/>
                <a:cs typeface="DM Sans" pitchFamily="34" charset="-120"/>
              </a:rPr>
              <a:t>Spring Money</a:t>
            </a:r>
            <a:pPr algn="just">
              <a:lnSpc>
                <a:spcPts val="1500"/>
              </a:lnSpc>
            </a:pPr>
            <a:r>
              <a:rPr lang="en-US" sz="1200" b="0" spc="-24" kern="0" dirty="0">
                <a:solidFill>
                  <a:srgbClr val="000000"/>
                </a:solidFill>
                <a:latin typeface="DM Sans" pitchFamily="34" charset="0"/>
                <a:ea typeface="DM Sans" pitchFamily="34" charset="-122"/>
                <a:cs typeface="DM Sans" pitchFamily="34" charset="-120"/>
              </a:rPr>
              <a:t> capture a larger market share by improving user satisfaction and conversion rates.</a:t>
            </a:r>
            <a:endParaRPr lang="en-US" sz="1200" dirty="0"/>
          </a:p>
          <a:p>
            <a:pPr algn="just">
              <a:lnSpc>
                <a:spcPts val="1500"/>
              </a:lnSpc>
            </a:pPr>
            <a:endParaRPr lang="en-US" sz="1200" dirty="0"/>
          </a:p>
          <a:p>
            <a:pPr algn="just" marL="190500" indent="-190500">
              <a:lnSpc>
                <a:spcPts val="1500"/>
              </a:lnSpc>
              <a:buSzPct val="100000"/>
              <a:buChar char="•"/>
            </a:pPr>
            <a:r>
              <a:rPr lang="en-US" sz="1200" b="1" spc="-24" kern="0" dirty="0">
                <a:solidFill>
                  <a:srgbClr val="000000"/>
                </a:solidFill>
                <a:latin typeface="DM Sans" pitchFamily="34" charset="0"/>
                <a:ea typeface="DM Sans" pitchFamily="34" charset="-122"/>
                <a:cs typeface="DM Sans" pitchFamily="34" charset="-120"/>
              </a:rPr>
              <a:t>Market Positioning:</a:t>
            </a:r>
            <a:pPr algn="just">
              <a:lnSpc>
                <a:spcPts val="1500"/>
              </a:lnSpc>
            </a:pPr>
            <a:r>
              <a:rPr lang="en-US" sz="1200" b="0" spc="-24" kern="0" dirty="0">
                <a:solidFill>
                  <a:srgbClr val="000000"/>
                </a:solidFill>
                <a:latin typeface="DM Sans" pitchFamily="34" charset="0"/>
                <a:ea typeface="DM Sans" pitchFamily="34" charset="-122"/>
                <a:cs typeface="DM Sans" pitchFamily="34" charset="-120"/>
              </a:rPr>
              <a:t> A user-friendly loan process strengthens Spring Money’s market position and attracts more financial partners.</a:t>
            </a:r>
            <a:endParaRPr lang="en-US" sz="1200" dirty="0"/>
          </a:p>
          <a:p>
            <a:pPr algn="just">
              <a:lnSpc>
                <a:spcPts val="1500"/>
              </a:lnSpc>
            </a:pPr>
            <a:endParaRPr lang="en-US" sz="1200" dirty="0"/>
          </a:p>
          <a:p>
            <a:pPr algn="just" marL="190500" indent="-190500">
              <a:lnSpc>
                <a:spcPts val="1500"/>
              </a:lnSpc>
              <a:buSzPct val="100000"/>
              <a:buChar char="•"/>
            </a:pPr>
            <a:r>
              <a:rPr lang="en-US" sz="1200" b="1" spc="-24" kern="0" dirty="0">
                <a:solidFill>
                  <a:srgbClr val="000000"/>
                </a:solidFill>
                <a:latin typeface="DM Sans" pitchFamily="34" charset="0"/>
                <a:ea typeface="DM Sans" pitchFamily="34" charset="-122"/>
                <a:cs typeface="DM Sans" pitchFamily="34" charset="-120"/>
              </a:rPr>
              <a:t>User Expectations</a:t>
            </a:r>
            <a:pPr algn="just">
              <a:lnSpc>
                <a:spcPts val="1500"/>
              </a:lnSpc>
            </a:pPr>
            <a:r>
              <a:rPr lang="en-US" sz="1200" b="0" spc="-24" kern="0" dirty="0">
                <a:solidFill>
                  <a:srgbClr val="000000"/>
                </a:solidFill>
                <a:latin typeface="DM Sans" pitchFamily="34" charset="0"/>
                <a:ea typeface="DM Sans" pitchFamily="34" charset="-122"/>
                <a:cs typeface="DM Sans" pitchFamily="34" charset="-120"/>
              </a:rPr>
              <a:t>: Consumers demand a streamlined and personalized loan process. Meeting these expectations can significantly enhance user satisfaction and loyalty. </a:t>
            </a:r>
            <a:endParaRPr lang="en-US" sz="1200" dirty="0"/>
          </a:p>
          <a:p>
            <a:pPr algn="just">
              <a:lnSpc>
                <a:spcPts val="1500"/>
              </a:lnSpc>
            </a:pPr>
            <a:endParaRPr lang="en-US" sz="1200" dirty="0"/>
          </a:p>
          <a:p>
            <a:pPr algn="just" marL="190500" indent="-190500">
              <a:lnSpc>
                <a:spcPts val="1500"/>
              </a:lnSpc>
              <a:buSzPct val="100000"/>
              <a:buChar char="•"/>
            </a:pPr>
            <a:r>
              <a:rPr lang="en-US" sz="1200" b="1" spc="-24" kern="0" dirty="0">
                <a:solidFill>
                  <a:srgbClr val="000000"/>
                </a:solidFill>
                <a:latin typeface="DM Sans" pitchFamily="34" charset="0"/>
                <a:ea typeface="DM Sans" pitchFamily="34" charset="-122"/>
                <a:cs typeface="DM Sans" pitchFamily="34" charset="-120"/>
              </a:rPr>
              <a:t>Increase Revenue</a:t>
            </a:r>
            <a:pPr algn="just">
              <a:lnSpc>
                <a:spcPts val="1500"/>
              </a:lnSpc>
            </a:pPr>
            <a:r>
              <a:rPr lang="en-US" sz="1200" b="0" spc="-24" kern="0" dirty="0">
                <a:solidFill>
                  <a:srgbClr val="000000"/>
                </a:solidFill>
                <a:latin typeface="DM Sans" pitchFamily="34" charset="0"/>
                <a:ea typeface="DM Sans" pitchFamily="34" charset="-122"/>
                <a:cs typeface="DM Sans" pitchFamily="34" charset="-120"/>
              </a:rPr>
              <a:t>: Simplifying the loan application process and providing tailored loan options can significantly boost revenue for Spring Money by attracting more users and encouraging more loan applications.</a:t>
            </a:r>
            <a:endParaRPr lang="en-US" sz="1200" dirty="0"/>
          </a:p>
          <a:p>
            <a:pPr algn="just">
              <a:lnSpc>
                <a:spcPts val="1500"/>
              </a:lnSpc>
            </a:pPr>
            <a:endParaRPr lang="en-US" sz="1200" dirty="0"/>
          </a:p>
        </p:txBody>
      </p:sp>
      <p:sp>
        <p:nvSpPr>
          <p:cNvPr id="9" name="Text 6"/>
          <p:cNvSpPr/>
          <p:nvPr/>
        </p:nvSpPr>
        <p:spPr>
          <a:xfrm>
            <a:off x="239419" y="1793498"/>
            <a:ext cx="2405101" cy="457200"/>
          </a:xfrm>
          <a:prstGeom prst="roundRect">
            <a:avLst>
              <a:gd name="adj" fmla="val 80000"/>
            </a:avLst>
          </a:prstGeom>
          <a:solidFill>
            <a:srgbClr val="09E395"/>
          </a:solidFill>
          <a:ln/>
        </p:spPr>
        <p:txBody>
          <a:bodyPr wrap="square" lIns="133617" tIns="53975" rIns="133617" bIns="53975" rtlCol="0" anchor="ctr"/>
          <a:lstStyle/>
          <a:p>
            <a:pPr algn="ctr">
              <a:lnSpc>
                <a:spcPts val="1500"/>
              </a:lnSpc>
            </a:pPr>
            <a:r>
              <a:rPr lang="en-US" sz="1200" spc="-24" kern="0" dirty="0">
                <a:solidFill>
                  <a:srgbClr val="FFFFFF"/>
                </a:solidFill>
              </a:rPr>
              <a:t>Problem Statement Breakdown</a:t>
            </a:r>
            <a:endParaRPr lang="en-US" sz="1200" dirty="0"/>
          </a:p>
        </p:txBody>
      </p:sp>
      <p:pic>
        <p:nvPicPr>
          <p:cNvPr id="10" name="Image 0" descr="https://pitch-assets-ccb95893-de3f-4266-973c-20049231b248.s3.eu-west-1.amazonaws.com/try-pitch-pdf-export-logo.svg">
            <a:hlinkClick r:id="rId3" tooltip=""/>
          </p:cNvPr>
          <p:cNvPicPr>
            <a:picLocks noChangeAspect="1"/>
          </p:cNvPicPr>
          <p:nvPr/>
        </p:nvPicPr>
        <p:blipFill>
          <a:blip r:embed="rId1">
            <a:extLst>
              <a:ext uri="{96DAC541-7B7A-43D3-8B79-37D633B846F1}">
                <asvg:svgBlip xmlns:asvg="http://schemas.microsoft.com/office/drawing/2016/SVG/main" r:embed="rId2"/>
              </a:ext>
            </a:extLst>
          </a:blip>
          <a:srcRect l="0" r="0" t="0" b="0"/>
          <a:stretch/>
        </p:blipFill>
        <p:spPr>
          <a:xfrm>
            <a:off x="136595" y="4803153"/>
            <a:ext cx="515221" cy="227303"/>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solidFill>
          <a:srgbClr val="FFFFFF"/>
        </a:solidFill>
      </p:bgPr>
    </p:bg>
    <p:spTree>
      <p:nvGrpSpPr>
        <p:cNvPr id="1" name=""/>
        <p:cNvGrpSpPr/>
        <p:nvPr/>
      </p:nvGrpSpPr>
      <p:grpSpPr>
        <a:xfrm>
          <a:off x="0" y="0"/>
          <a:ext cx="0" cy="0"/>
          <a:chOff x="0" y="0"/>
          <a:chExt cx="0" cy="0"/>
        </a:xfrm>
      </p:grpSpPr>
      <p:sp>
        <p:nvSpPr>
          <p:cNvPr id="3" name="Text 0"/>
          <p:cNvSpPr/>
          <p:nvPr/>
        </p:nvSpPr>
        <p:spPr>
          <a:xfrm>
            <a:off x="143860" y="-5639"/>
            <a:ext cx="1677640" cy="205730"/>
          </a:xfrm>
          <a:prstGeom prst="rect">
            <a:avLst/>
          </a:prstGeom>
          <a:noFill/>
          <a:ln/>
        </p:spPr>
        <p:txBody>
          <a:bodyPr wrap="square" lIns="0" tIns="0" rIns="0" bIns="0" rtlCol="0" anchor="ctr"/>
          <a:lstStyle/>
          <a:p>
            <a:pPr algn="l">
              <a:lnSpc>
                <a:spcPts val="1620"/>
              </a:lnSpc>
            </a:pPr>
            <a:r>
              <a:rPr lang="en-US" sz="1400" b="1" spc="-36" kern="0" dirty="0">
                <a:solidFill>
                  <a:srgbClr val="000000"/>
                </a:solidFill>
                <a:latin typeface="DM Sans" pitchFamily="34" charset="0"/>
                <a:ea typeface="DM Sans" pitchFamily="34" charset="-122"/>
                <a:cs typeface="DM Sans" pitchFamily="34" charset="-120"/>
              </a:rPr>
              <a:t>Competitor Analysis</a:t>
            </a:r>
            <a:endParaRPr lang="en-US" sz="1350" dirty="0"/>
          </a:p>
        </p:txBody>
      </p:sp>
      <p:graphicFrame>
        <p:nvGraphicFramePr>
          <p:cNvPr id="6" name="Table 0"/>
          <p:cNvGraphicFramePr>
            <a:graphicFrameLocks noGrp="1"/>
          </p:cNvGraphicFramePr>
          <p:nvPr>
            <p:extLst>
              <p:ext uri="{D42A27DB-BD31-4B8C-83A1-F6EECF244321}">
                <p14:modId xmlns:p14="http://schemas.microsoft.com/office/powerpoint/2010/main" val="1579011935"/>
              </p:ext>
            </p:extLst>
          </p:nvPr>
        </p:nvGraphicFramePr>
        <p:xfrm>
          <a:off x="0" y="197116"/>
          <a:ext cx="9183411" cy="4955203"/>
        </p:xfrm>
        <a:graphic>
          <a:graphicData uri="http://schemas.openxmlformats.org/drawingml/2006/table">
            <a:tbl>
              <a:tblPr/>
              <a:tblGrid>
                <a:gridCol w="1810107"/>
                <a:gridCol w="2280821"/>
                <a:gridCol w="2589133"/>
                <a:gridCol w="2455724"/>
              </a:tblGrid>
              <a:tr h="438805">
                <a:tc>
                  <a:txBody>
                    <a:bodyPr/>
                    <a:lstStyle/>
                    <a:p>
                      <a:pPr algn="ctr"/>
                      <a:r>
                        <a:rPr lang="en-US" sz="1200" b="1" dirty="0">
                          <a:solidFill>
                            <a:srgbClr val="000000"/>
                          </a:solidFill>
                          <a:latin typeface="DM Sans" pitchFamily="34" charset="0"/>
                          <a:ea typeface="DM Sans" pitchFamily="34" charset="-122"/>
                          <a:cs typeface="DM Sans" pitchFamily="34" charset="-120"/>
                        </a:rPr>
                        <a:t>Parameters</a:t>
                      </a:r>
                      <a:endParaRPr lang="en-US" sz="1200" dirty="0">
                        <a:latin typeface="DM Sans" charset="0"/>
                        <a:ea typeface="DM Sans" charset="0"/>
                        <a:cs typeface="DM Sans" charset="0"/>
                      </a:endParaRPr>
                    </a:p>
                  </a:txBody>
                  <a:tcPr marL="76200" marR="76200" marT="76200" marB="76200" anchor="t">
                    <a:lnL w="9525" cap="flat" cmpd="sng" algn="ctr">
                      <a:solidFill>
                        <a:srgbClr val="F4F4F4">
                          <a:alpha val="100000"/>
                        </a:srgbClr>
                      </a:solidFill>
                      <a:prstDash val="solid"/>
                      <a:round/>
                      <a:headEnd type="none" w="med" len="med"/>
                      <a:tailEnd type="none" w="med" len="med"/>
                    </a:lnL>
                    <a:lnR w="9525" cap="flat" cmpd="sng" algn="ctr">
                      <a:solidFill>
                        <a:srgbClr val="F4F4F4">
                          <a:alpha val="100000"/>
                        </a:srgbClr>
                      </a:solidFill>
                      <a:prstDash val="solid"/>
                      <a:round/>
                      <a:headEnd type="none" w="med" len="med"/>
                      <a:tailEnd type="none" w="med" len="med"/>
                    </a:lnR>
                    <a:lnT w="9525" cap="flat" cmpd="sng" algn="ctr">
                      <a:solidFill>
                        <a:srgbClr val="F4F4F4">
                          <a:alpha val="100000"/>
                        </a:srgbClr>
                      </a:solidFill>
                      <a:prstDash val="solid"/>
                      <a:round/>
                      <a:headEnd type="none" w="med" len="med"/>
                      <a:tailEnd type="none" w="med" len="med"/>
                    </a:lnT>
                    <a:lnB w="9525" cap="flat" cmpd="sng" algn="ctr">
                      <a:solidFill>
                        <a:srgbClr val="F4F4F4">
                          <a:alpha val="100000"/>
                        </a:srgbClr>
                      </a:solidFill>
                      <a:prstDash val="solid"/>
                      <a:round/>
                      <a:headEnd type="none" w="med" len="med"/>
                      <a:tailEnd type="none" w="med" len="med"/>
                    </a:lnB>
                    <a:solidFill>
                      <a:srgbClr val="E5E5E5"/>
                    </a:solidFill>
                  </a:tcPr>
                </a:tc>
                <a:tc>
                  <a:txBody>
                    <a:bodyPr/>
                    <a:lstStyle/>
                    <a:p>
                      <a:pPr algn="ctr"/>
                      <a:endParaRPr lang="en-US" sz="825" dirty="0">
                        <a:latin typeface="DM Sans" charset="0"/>
                        <a:ea typeface="DM Sans" charset="0"/>
                        <a:cs typeface="DM Sans" charset="0"/>
                      </a:endParaRPr>
                    </a:p>
                  </a:txBody>
                  <a:tcPr marL="52388" marR="52388" marT="52388" marB="52388" anchor="ctr">
                    <a:lnL w="9525" cap="flat" cmpd="sng" algn="ctr">
                      <a:solidFill>
                        <a:srgbClr val="F4F4F4">
                          <a:alpha val="100000"/>
                        </a:srgbClr>
                      </a:solidFill>
                      <a:prstDash val="solid"/>
                      <a:round/>
                      <a:headEnd type="none" w="med" len="med"/>
                      <a:tailEnd type="none" w="med" len="med"/>
                    </a:lnL>
                    <a:lnR w="9525" cap="flat" cmpd="sng" algn="ctr">
                      <a:solidFill>
                        <a:srgbClr val="F4F4F4">
                          <a:alpha val="100000"/>
                        </a:srgbClr>
                      </a:solidFill>
                      <a:prstDash val="solid"/>
                      <a:round/>
                      <a:headEnd type="none" w="med" len="med"/>
                      <a:tailEnd type="none" w="med" len="med"/>
                    </a:lnR>
                    <a:lnT w="9525" cap="flat" cmpd="sng" algn="ctr">
                      <a:solidFill>
                        <a:srgbClr val="F4F4F4">
                          <a:alpha val="100000"/>
                        </a:srgbClr>
                      </a:solidFill>
                      <a:prstDash val="solid"/>
                      <a:round/>
                      <a:headEnd type="none" w="med" len="med"/>
                      <a:tailEnd type="none" w="med" len="med"/>
                    </a:lnT>
                    <a:lnB w="9525" cap="flat" cmpd="sng" algn="ctr">
                      <a:solidFill>
                        <a:srgbClr val="F4F4F4">
                          <a:alpha val="100000"/>
                        </a:srgbClr>
                      </a:solidFill>
                      <a:prstDash val="solid"/>
                      <a:round/>
                      <a:headEnd type="none" w="med" len="med"/>
                      <a:tailEnd type="none" w="med" len="med"/>
                    </a:lnB>
                    <a:solidFill>
                      <a:srgbClr val="E5E5E5"/>
                    </a:solidFill>
                  </a:tcPr>
                </a:tc>
                <a:tc>
                  <a:txBody>
                    <a:bodyPr/>
                    <a:lstStyle/>
                    <a:p>
                      <a:pPr algn="l"/>
                      <a:endParaRPr lang="en-US" sz="825" dirty="0">
                        <a:latin typeface="DM Sans" charset="0"/>
                        <a:ea typeface="DM Sans" charset="0"/>
                        <a:cs typeface="DM Sans" charset="0"/>
                      </a:endParaRPr>
                    </a:p>
                  </a:txBody>
                  <a:tcPr marL="52388" marR="52388" marT="52388" marB="52388" anchor="t">
                    <a:lnL w="9525" cap="flat" cmpd="sng" algn="ctr">
                      <a:solidFill>
                        <a:srgbClr val="F4F4F4">
                          <a:alpha val="100000"/>
                        </a:srgbClr>
                      </a:solidFill>
                      <a:prstDash val="solid"/>
                      <a:round/>
                      <a:headEnd type="none" w="med" len="med"/>
                      <a:tailEnd type="none" w="med" len="med"/>
                    </a:lnL>
                    <a:lnR w="9525" cap="flat" cmpd="sng" algn="ctr">
                      <a:solidFill>
                        <a:srgbClr val="F4F4F4">
                          <a:alpha val="100000"/>
                        </a:srgbClr>
                      </a:solidFill>
                      <a:prstDash val="solid"/>
                      <a:round/>
                      <a:headEnd type="none" w="med" len="med"/>
                      <a:tailEnd type="none" w="med" len="med"/>
                    </a:lnR>
                    <a:lnT w="9525" cap="flat" cmpd="sng" algn="ctr">
                      <a:solidFill>
                        <a:srgbClr val="F4F4F4">
                          <a:alpha val="100000"/>
                        </a:srgbClr>
                      </a:solidFill>
                      <a:prstDash val="solid"/>
                      <a:round/>
                      <a:headEnd type="none" w="med" len="med"/>
                      <a:tailEnd type="none" w="med" len="med"/>
                    </a:lnT>
                    <a:lnB w="9525" cap="flat" cmpd="sng" algn="ctr">
                      <a:solidFill>
                        <a:srgbClr val="F4F4F4">
                          <a:alpha val="100000"/>
                        </a:srgbClr>
                      </a:solidFill>
                      <a:prstDash val="solid"/>
                      <a:round/>
                      <a:headEnd type="none" w="med" len="med"/>
                      <a:tailEnd type="none" w="med" len="med"/>
                    </a:lnB>
                    <a:solidFill>
                      <a:srgbClr val="E5E5E5"/>
                    </a:solidFill>
                  </a:tcPr>
                </a:tc>
                <a:tc>
                  <a:txBody>
                    <a:bodyPr/>
                    <a:lstStyle/>
                    <a:p>
                      <a:pPr algn="l"/>
                      <a:endParaRPr lang="en-US" sz="825" dirty="0">
                        <a:latin typeface="DM Sans" charset="0"/>
                        <a:ea typeface="DM Sans" charset="0"/>
                        <a:cs typeface="DM Sans" charset="0"/>
                      </a:endParaRPr>
                    </a:p>
                  </a:txBody>
                  <a:tcPr marL="52388" marR="52388" marT="52388" marB="52388" anchor="t">
                    <a:lnL w="9525" cap="flat" cmpd="sng" algn="ctr">
                      <a:solidFill>
                        <a:srgbClr val="F4F4F4">
                          <a:alpha val="100000"/>
                        </a:srgbClr>
                      </a:solidFill>
                      <a:prstDash val="solid"/>
                      <a:round/>
                      <a:headEnd type="none" w="med" len="med"/>
                      <a:tailEnd type="none" w="med" len="med"/>
                    </a:lnL>
                    <a:lnR w="9525" cap="flat" cmpd="sng" algn="ctr">
                      <a:solidFill>
                        <a:srgbClr val="F4F4F4">
                          <a:alpha val="100000"/>
                        </a:srgbClr>
                      </a:solidFill>
                      <a:prstDash val="solid"/>
                      <a:round/>
                      <a:headEnd type="none" w="med" len="med"/>
                      <a:tailEnd type="none" w="med" len="med"/>
                    </a:lnR>
                    <a:lnT w="9525" cap="flat" cmpd="sng" algn="ctr">
                      <a:solidFill>
                        <a:srgbClr val="F4F4F4">
                          <a:alpha val="100000"/>
                        </a:srgbClr>
                      </a:solidFill>
                      <a:prstDash val="solid"/>
                      <a:round/>
                      <a:headEnd type="none" w="med" len="med"/>
                      <a:tailEnd type="none" w="med" len="med"/>
                    </a:lnT>
                    <a:lnB w="9525" cap="flat" cmpd="sng" algn="ctr">
                      <a:solidFill>
                        <a:srgbClr val="F4F4F4">
                          <a:alpha val="100000"/>
                        </a:srgbClr>
                      </a:solidFill>
                      <a:prstDash val="solid"/>
                      <a:round/>
                      <a:headEnd type="none" w="med" len="med"/>
                      <a:tailEnd type="none" w="med" len="med"/>
                    </a:lnB>
                    <a:solidFill>
                      <a:srgbClr val="E5E5E5"/>
                    </a:solidFill>
                  </a:tcPr>
                </a:tc>
              </a:tr>
              <a:tr h="1074420">
                <a:tc>
                  <a:txBody>
                    <a:bodyPr/>
                    <a:lstStyle/>
                    <a:p>
                      <a:pPr algn="ctr"/>
                      <a:r>
                        <a:rPr lang="en-US" sz="1200" b="1" dirty="0">
                          <a:solidFill>
                            <a:srgbClr val="000000"/>
                          </a:solidFill>
                          <a:latin typeface="DM Sans" pitchFamily="34" charset="0"/>
                          <a:ea typeface="DM Sans" pitchFamily="34" charset="-122"/>
                          <a:cs typeface="DM Sans" pitchFamily="34" charset="-120"/>
                        </a:rPr>
                        <a:t>Use Cases</a:t>
                      </a:r>
                      <a:endParaRPr lang="en-US" sz="1200" dirty="0">
                        <a:latin typeface="DM Sans" charset="0"/>
                        <a:ea typeface="DM Sans" charset="0"/>
                        <a:cs typeface="DM Sans" charset="0"/>
                      </a:endParaRPr>
                    </a:p>
                  </a:txBody>
                  <a:tcPr marL="76200" marR="76200" marT="76200" marB="76200" anchor="ctr">
                    <a:lnL w="9525" cap="flat" cmpd="sng" algn="ctr">
                      <a:solidFill>
                        <a:srgbClr val="F4F4F4">
                          <a:alpha val="100000"/>
                        </a:srgbClr>
                      </a:solidFill>
                      <a:prstDash val="solid"/>
                      <a:round/>
                      <a:headEnd type="none" w="med" len="med"/>
                      <a:tailEnd type="none" w="med" len="med"/>
                    </a:lnL>
                    <a:lnR w="9525" cap="flat" cmpd="sng" algn="ctr">
                      <a:solidFill>
                        <a:srgbClr val="F4F4F4">
                          <a:alpha val="100000"/>
                        </a:srgbClr>
                      </a:solidFill>
                      <a:prstDash val="solid"/>
                      <a:round/>
                      <a:headEnd type="none" w="med" len="med"/>
                      <a:tailEnd type="none" w="med" len="med"/>
                    </a:lnR>
                    <a:lnT w="9525" cap="flat" cmpd="sng" algn="ctr">
                      <a:solidFill>
                        <a:srgbClr val="F4F4F4">
                          <a:alpha val="100000"/>
                        </a:srgbClr>
                      </a:solidFill>
                      <a:prstDash val="solid"/>
                      <a:round/>
                      <a:headEnd type="none" w="med" len="med"/>
                      <a:tailEnd type="none" w="med" len="med"/>
                    </a:lnT>
                    <a:lnB w="9525" cap="flat" cmpd="sng" algn="ctr">
                      <a:solidFill>
                        <a:srgbClr val="F4F4F4">
                          <a:alpha val="100000"/>
                        </a:srgbClr>
                      </a:solidFill>
                      <a:prstDash val="solid"/>
                      <a:round/>
                      <a:headEnd type="none" w="med" len="med"/>
                      <a:tailEnd type="none" w="med" len="med"/>
                    </a:lnB>
                    <a:solidFill>
                      <a:srgbClr val="FFFFFF"/>
                    </a:solidFill>
                  </a:tcPr>
                </a:tc>
                <a:tc>
                  <a:txBody>
                    <a:bodyPr/>
                    <a:lstStyle/>
                    <a:p>
                      <a:pPr algn="l" marL="190500" indent="-190500">
                        <a:buSzPct val="100000"/>
                        <a:buFont typeface="+mj-lt"/>
                        <a:buAutoNum type="arabicPeriod" startAt="1"/>
                      </a:pPr>
                      <a:r>
                        <a:rPr lang="en-US" sz="800" dirty="0">
                          <a:solidFill>
                            <a:srgbClr val="000000"/>
                          </a:solidFill>
                          <a:latin typeface="DM Sans" pitchFamily="34" charset="0"/>
                          <a:ea typeface="DM Sans" pitchFamily="34" charset="-122"/>
                          <a:cs typeface="DM Sans" pitchFamily="34" charset="-120"/>
                        </a:rPr>
                        <a:t>Loan Seeker - Finding the Right Loan
Credit Card Applicant - Making an Informed Choice
Insurance Seeker - Streamlining Insurance Needs
General Financial Awareness
</a:t>
                      </a:r>
                      <a:endParaRPr lang="en-US" sz="825" dirty="0">
                        <a:latin typeface="DM Sans" charset="0"/>
                        <a:ea typeface="DM Sans" charset="0"/>
                        <a:cs typeface="DM Sans" charset="0"/>
                      </a:endParaRPr>
                    </a:p>
                  </a:txBody>
                  <a:tcPr marL="52388" marR="52388" marT="52388" marB="52388" anchor="t">
                    <a:lnL w="9525" cap="flat" cmpd="sng" algn="ctr">
                      <a:solidFill>
                        <a:srgbClr val="F4F4F4">
                          <a:alpha val="100000"/>
                        </a:srgbClr>
                      </a:solidFill>
                      <a:prstDash val="solid"/>
                      <a:round/>
                      <a:headEnd type="none" w="med" len="med"/>
                      <a:tailEnd type="none" w="med" len="med"/>
                    </a:lnL>
                    <a:lnR w="9525" cap="flat" cmpd="sng" algn="ctr">
                      <a:solidFill>
                        <a:srgbClr val="F4F4F4">
                          <a:alpha val="100000"/>
                        </a:srgbClr>
                      </a:solidFill>
                      <a:prstDash val="solid"/>
                      <a:round/>
                      <a:headEnd type="none" w="med" len="med"/>
                      <a:tailEnd type="none" w="med" len="med"/>
                    </a:lnR>
                    <a:lnT w="9525" cap="flat" cmpd="sng" algn="ctr">
                      <a:solidFill>
                        <a:srgbClr val="F4F4F4">
                          <a:alpha val="100000"/>
                        </a:srgbClr>
                      </a:solidFill>
                      <a:prstDash val="solid"/>
                      <a:round/>
                      <a:headEnd type="none" w="med" len="med"/>
                      <a:tailEnd type="none" w="med" len="med"/>
                    </a:lnT>
                    <a:lnB w="9525" cap="flat" cmpd="sng" algn="ctr">
                      <a:solidFill>
                        <a:srgbClr val="F4F4F4">
                          <a:alpha val="100000"/>
                        </a:srgbClr>
                      </a:solidFill>
                      <a:prstDash val="solid"/>
                      <a:round/>
                      <a:headEnd type="none" w="med" len="med"/>
                      <a:tailEnd type="none" w="med" len="med"/>
                    </a:lnB>
                    <a:solidFill>
                      <a:srgbClr val="FFFFFF"/>
                    </a:solidFill>
                  </a:tcPr>
                </a:tc>
                <a:tc>
                  <a:txBody>
                    <a:bodyPr/>
                    <a:lstStyle/>
                    <a:p>
                      <a:pPr algn="l" marL="190500" indent="-190500">
                        <a:buSzPct val="100000"/>
                        <a:buFont typeface="+mj-lt"/>
                        <a:buAutoNum type="arabicPeriod" startAt="1"/>
                      </a:pPr>
                      <a:r>
                        <a:rPr lang="en-US" sz="900" dirty="0">
                          <a:solidFill>
                            <a:srgbClr val="000000"/>
                          </a:solidFill>
                          <a:latin typeface="DM Sans" pitchFamily="34" charset="0"/>
                          <a:ea typeface="DM Sans" pitchFamily="34" charset="-122"/>
                          <a:cs typeface="DM Sans" pitchFamily="34" charset="-120"/>
                        </a:rPr>
                        <a:t>Seeking a Personal Loan
Financing a Higher Education
Building Your Credit Score
Managing Multiple Credit Cards
Understanding Your Creditworthiness
General Financial Literacy
</a:t>
                      </a:r>
                      <a:endParaRPr lang="en-US" sz="900" dirty="0">
                        <a:latin typeface="DM Sans" charset="0"/>
                        <a:ea typeface="DM Sans" charset="0"/>
                        <a:cs typeface="DM Sans" charset="0"/>
                      </a:endParaRPr>
                    </a:p>
                  </a:txBody>
                  <a:tcPr marL="57150" marR="57150" marT="57150" marB="57150" anchor="t">
                    <a:lnL w="9525" cap="flat" cmpd="sng" algn="ctr">
                      <a:solidFill>
                        <a:srgbClr val="F4F4F4">
                          <a:alpha val="100000"/>
                        </a:srgbClr>
                      </a:solidFill>
                      <a:prstDash val="solid"/>
                      <a:round/>
                      <a:headEnd type="none" w="med" len="med"/>
                      <a:tailEnd type="none" w="med" len="med"/>
                    </a:lnL>
                    <a:lnR w="9525" cap="flat" cmpd="sng" algn="ctr">
                      <a:solidFill>
                        <a:srgbClr val="F4F4F4">
                          <a:alpha val="100000"/>
                        </a:srgbClr>
                      </a:solidFill>
                      <a:prstDash val="solid"/>
                      <a:round/>
                      <a:headEnd type="none" w="med" len="med"/>
                      <a:tailEnd type="none" w="med" len="med"/>
                    </a:lnR>
                    <a:lnT w="9525" cap="flat" cmpd="sng" algn="ctr">
                      <a:solidFill>
                        <a:srgbClr val="F4F4F4">
                          <a:alpha val="100000"/>
                        </a:srgbClr>
                      </a:solidFill>
                      <a:prstDash val="solid"/>
                      <a:round/>
                      <a:headEnd type="none" w="med" len="med"/>
                      <a:tailEnd type="none" w="med" len="med"/>
                    </a:lnT>
                    <a:lnB w="9525" cap="flat" cmpd="sng" algn="ctr">
                      <a:solidFill>
                        <a:srgbClr val="F4F4F4">
                          <a:alpha val="100000"/>
                        </a:srgbClr>
                      </a:solidFill>
                      <a:prstDash val="solid"/>
                      <a:round/>
                      <a:headEnd type="none" w="med" len="med"/>
                      <a:tailEnd type="none" w="med" len="med"/>
                    </a:lnB>
                    <a:solidFill>
                      <a:srgbClr val="FFFFFF"/>
                    </a:solidFill>
                  </a:tcPr>
                </a:tc>
                <a:tc>
                  <a:txBody>
                    <a:bodyPr/>
                    <a:lstStyle/>
                    <a:p>
                      <a:pPr algn="l" marL="190500" indent="-190500">
                        <a:buSzPct val="100000"/>
                        <a:buFont typeface="+mj-lt"/>
                        <a:buAutoNum type="arabicPeriod" startAt="1"/>
                      </a:pPr>
                      <a:r>
                        <a:rPr lang="en-US" sz="800" dirty="0">
                          <a:solidFill>
                            <a:srgbClr val="000000"/>
                          </a:solidFill>
                          <a:latin typeface="DM Sans" pitchFamily="34" charset="0"/>
                          <a:ea typeface="DM Sans" pitchFamily="34" charset="-122"/>
                          <a:cs typeface="DM Sans" pitchFamily="34" charset="-120"/>
                        </a:rPr>
                        <a:t>Free credit score check</a:t>
                      </a:r>
                      <a:endParaRPr lang="en-US" sz="750" dirty="0">
                        <a:latin typeface="DM Sans" charset="0"/>
                        <a:ea typeface="DM Sans" charset="0"/>
                        <a:cs typeface="DM Sans" charset="0"/>
                      </a:endParaRPr>
                    </a:p>
                    <a:p>
                      <a:pPr algn="l" marL="190500" indent="-190500">
                        <a:buSzPct val="100000"/>
                        <a:buFont typeface="+mj-lt"/>
                        <a:buAutoNum type="arabicPeriod" startAt="1"/>
                      </a:pPr>
                      <a:r>
                        <a:rPr lang="en-US" sz="800" dirty="0">
                          <a:solidFill>
                            <a:srgbClr val="000000"/>
                          </a:solidFill>
                          <a:latin typeface="DM Sans" pitchFamily="34" charset="0"/>
                          <a:ea typeface="DM Sans" pitchFamily="34" charset="-122"/>
                          <a:cs typeface="DM Sans" pitchFamily="34" charset="-120"/>
                        </a:rPr>
                        <a:t>Credit monitoring services</a:t>
                      </a:r>
                      <a:endParaRPr lang="en-US" sz="750" dirty="0">
                        <a:latin typeface="DM Sans" charset="0"/>
                        <a:ea typeface="DM Sans" charset="0"/>
                        <a:cs typeface="DM Sans" charset="0"/>
                      </a:endParaRPr>
                    </a:p>
                    <a:p>
                      <a:pPr algn="l" marL="190500" indent="-190500">
                        <a:buSzPct val="100000"/>
                        <a:buFont typeface="+mj-lt"/>
                        <a:buAutoNum type="arabicPeriod" startAt="1"/>
                      </a:pPr>
                      <a:r>
                        <a:rPr lang="en-US" sz="800" dirty="0">
                          <a:solidFill>
                            <a:srgbClr val="000000"/>
                          </a:solidFill>
                          <a:latin typeface="DM Sans" pitchFamily="34" charset="0"/>
                          <a:ea typeface="DM Sans" pitchFamily="34" charset="-122"/>
                          <a:cs typeface="DM Sans" pitchFamily="34" charset="-120"/>
                        </a:rPr>
                        <a:t>Improve credit score</a:t>
                      </a:r>
                      <a:endParaRPr lang="en-US" sz="750" dirty="0">
                        <a:latin typeface="DM Sans" charset="0"/>
                        <a:ea typeface="DM Sans" charset="0"/>
                        <a:cs typeface="DM Sans" charset="0"/>
                      </a:endParaRPr>
                    </a:p>
                    <a:p>
                      <a:pPr algn="l" marL="190500" indent="-190500">
                        <a:buSzPct val="100000"/>
                        <a:buFont typeface="+mj-lt"/>
                        <a:buAutoNum type="arabicPeriod" startAt="1"/>
                      </a:pPr>
                      <a:r>
                        <a:rPr lang="en-US" sz="800" dirty="0">
                          <a:solidFill>
                            <a:srgbClr val="000000"/>
                          </a:solidFill>
                          <a:latin typeface="DM Sans" pitchFamily="34" charset="0"/>
                          <a:ea typeface="DM Sans" pitchFamily="34" charset="-122"/>
                          <a:cs typeface="DM Sans" pitchFamily="34" charset="-120"/>
                        </a:rPr>
                        <a:t>Loan and credit card comparison</a:t>
                      </a:r>
                      <a:endParaRPr lang="en-US" sz="750" dirty="0">
                        <a:latin typeface="DM Sans" charset="0"/>
                        <a:ea typeface="DM Sans" charset="0"/>
                        <a:cs typeface="DM Sans" charset="0"/>
                      </a:endParaRPr>
                    </a:p>
                    <a:p>
                      <a:pPr algn="l" marL="190500" indent="-190500">
                        <a:buSzPct val="100000"/>
                        <a:buFont typeface="+mj-lt"/>
                        <a:buAutoNum type="arabicPeriod" startAt="1"/>
                      </a:pPr>
                      <a:r>
                        <a:rPr lang="en-US" sz="800" dirty="0">
                          <a:solidFill>
                            <a:srgbClr val="000000"/>
                          </a:solidFill>
                          <a:latin typeface="DM Sans" pitchFamily="34" charset="0"/>
                          <a:ea typeface="DM Sans" pitchFamily="34" charset="-122"/>
                          <a:cs typeface="DM Sans" pitchFamily="34" charset="-120"/>
                        </a:rPr>
                        <a:t>Loan application</a:t>
                      </a:r>
                      <a:endParaRPr lang="en-US" sz="750" dirty="0">
                        <a:latin typeface="DM Sans" charset="0"/>
                        <a:ea typeface="DM Sans" charset="0"/>
                        <a:cs typeface="DM Sans" charset="0"/>
                      </a:endParaRPr>
                    </a:p>
                    <a:p>
                      <a:pPr algn="l" marL="190500" indent="-190500">
                        <a:buSzPct val="100000"/>
                        <a:buFont typeface="+mj-lt"/>
                        <a:buAutoNum type="arabicPeriod" startAt="1"/>
                      </a:pPr>
                      <a:r>
                        <a:rPr lang="en-US" sz="800" dirty="0">
                          <a:solidFill>
                            <a:srgbClr val="000000"/>
                          </a:solidFill>
                          <a:latin typeface="DM Sans" pitchFamily="34" charset="0"/>
                          <a:ea typeface="DM Sans" pitchFamily="34" charset="-122"/>
                          <a:cs typeface="DM Sans" pitchFamily="34" charset="-120"/>
                        </a:rPr>
                        <a:t>Dispute resolution</a:t>
                      </a:r>
                      <a:endParaRPr lang="en-US" sz="750" dirty="0">
                        <a:latin typeface="DM Sans" charset="0"/>
                        <a:ea typeface="DM Sans" charset="0"/>
                        <a:cs typeface="DM Sans" charset="0"/>
                      </a:endParaRPr>
                    </a:p>
                  </a:txBody>
                  <a:tcPr marL="47625" marR="47625" marT="47625" marB="47625" anchor="t">
                    <a:lnL w="9525" cap="flat" cmpd="sng" algn="ctr">
                      <a:solidFill>
                        <a:srgbClr val="F4F4F4">
                          <a:alpha val="100000"/>
                        </a:srgbClr>
                      </a:solidFill>
                      <a:prstDash val="solid"/>
                      <a:round/>
                      <a:headEnd type="none" w="med" len="med"/>
                      <a:tailEnd type="none" w="med" len="med"/>
                    </a:lnL>
                    <a:lnR w="9525" cap="flat" cmpd="sng" algn="ctr">
                      <a:solidFill>
                        <a:srgbClr val="F4F4F4">
                          <a:alpha val="100000"/>
                        </a:srgbClr>
                      </a:solidFill>
                      <a:prstDash val="solid"/>
                      <a:round/>
                      <a:headEnd type="none" w="med" len="med"/>
                      <a:tailEnd type="none" w="med" len="med"/>
                    </a:lnR>
                    <a:lnT w="9525" cap="flat" cmpd="sng" algn="ctr">
                      <a:solidFill>
                        <a:srgbClr val="F4F4F4">
                          <a:alpha val="100000"/>
                        </a:srgbClr>
                      </a:solidFill>
                      <a:prstDash val="solid"/>
                      <a:round/>
                      <a:headEnd type="none" w="med" len="med"/>
                      <a:tailEnd type="none" w="med" len="med"/>
                    </a:lnT>
                    <a:lnB w="9525" cap="flat" cmpd="sng" algn="ctr">
                      <a:solidFill>
                        <a:srgbClr val="F4F4F4">
                          <a:alpha val="100000"/>
                        </a:srgbClr>
                      </a:solidFill>
                      <a:prstDash val="solid"/>
                      <a:round/>
                      <a:headEnd type="none" w="med" len="med"/>
                      <a:tailEnd type="none" w="med" len="med"/>
                    </a:lnB>
                    <a:solidFill>
                      <a:srgbClr val="FFFFFF"/>
                    </a:solidFill>
                  </a:tcPr>
                </a:tc>
              </a:tr>
              <a:tr h="937260">
                <a:tc>
                  <a:txBody>
                    <a:bodyPr/>
                    <a:lstStyle/>
                    <a:p>
                      <a:pPr algn="ctr"/>
                      <a:r>
                        <a:rPr lang="en-US" sz="1200" b="1" dirty="0">
                          <a:solidFill>
                            <a:srgbClr val="000000"/>
                          </a:solidFill>
                          <a:latin typeface="DM Sans" pitchFamily="34" charset="0"/>
                          <a:ea typeface="DM Sans" pitchFamily="34" charset="-122"/>
                          <a:cs typeface="DM Sans" pitchFamily="34" charset="-120"/>
                        </a:rPr>
                        <a:t>Target Audience</a:t>
                      </a:r>
                      <a:endParaRPr lang="en-US" sz="1200" dirty="0">
                        <a:latin typeface="DM Sans" charset="0"/>
                        <a:ea typeface="DM Sans" charset="0"/>
                        <a:cs typeface="DM Sans" charset="0"/>
                      </a:endParaRPr>
                    </a:p>
                  </a:txBody>
                  <a:tcPr marL="76200" marR="76200" marT="76200" marB="76200" anchor="ctr">
                    <a:lnL w="9525" cap="flat" cmpd="sng" algn="ctr">
                      <a:solidFill>
                        <a:srgbClr val="F4F4F4">
                          <a:alpha val="100000"/>
                        </a:srgbClr>
                      </a:solidFill>
                      <a:prstDash val="solid"/>
                      <a:round/>
                      <a:headEnd type="none" w="med" len="med"/>
                      <a:tailEnd type="none" w="med" len="med"/>
                    </a:lnL>
                    <a:lnR w="9525" cap="flat" cmpd="sng" algn="ctr">
                      <a:solidFill>
                        <a:srgbClr val="F4F4F4">
                          <a:alpha val="100000"/>
                        </a:srgbClr>
                      </a:solidFill>
                      <a:prstDash val="solid"/>
                      <a:round/>
                      <a:headEnd type="none" w="med" len="med"/>
                      <a:tailEnd type="none" w="med" len="med"/>
                    </a:lnR>
                    <a:lnT w="9525" cap="flat" cmpd="sng" algn="ctr">
                      <a:solidFill>
                        <a:srgbClr val="F4F4F4">
                          <a:alpha val="100000"/>
                        </a:srgbClr>
                      </a:solidFill>
                      <a:prstDash val="solid"/>
                      <a:round/>
                      <a:headEnd type="none" w="med" len="med"/>
                      <a:tailEnd type="none" w="med" len="med"/>
                    </a:lnT>
                    <a:lnB w="9525" cap="flat" cmpd="sng" algn="ctr">
                      <a:solidFill>
                        <a:srgbClr val="F4F4F4">
                          <a:alpha val="100000"/>
                        </a:srgbClr>
                      </a:solidFill>
                      <a:prstDash val="solid"/>
                      <a:round/>
                      <a:headEnd type="none" w="med" len="med"/>
                      <a:tailEnd type="none" w="med" len="med"/>
                    </a:lnB>
                    <a:solidFill>
                      <a:srgbClr val="E5E5E5"/>
                    </a:solidFill>
                  </a:tcPr>
                </a:tc>
                <a:tc>
                  <a:txBody>
                    <a:bodyPr/>
                    <a:lstStyle/>
                    <a:p>
                      <a:pPr algn="l" marL="190500" indent="-190500">
                        <a:buSzPct val="100000"/>
                        <a:buFont typeface="+mj-lt"/>
                        <a:buAutoNum type="arabicPeriod" startAt="1"/>
                      </a:pPr>
                      <a:r>
                        <a:rPr lang="en-US" sz="900" dirty="0">
                          <a:solidFill>
                            <a:srgbClr val="000000"/>
                          </a:solidFill>
                          <a:latin typeface="DM Sans" pitchFamily="34" charset="0"/>
                          <a:ea typeface="DM Sans" pitchFamily="34" charset="-122"/>
                          <a:cs typeface="DM Sans" pitchFamily="34" charset="-120"/>
                        </a:rPr>
                        <a:t>Pan-India reach.
It caters to a broad range of age group, likely focusing on young adults starting their careers to established families managing finances.
</a:t>
                      </a:r>
                      <a:endParaRPr lang="en-US" sz="900" dirty="0">
                        <a:latin typeface="DM Sans" charset="0"/>
                        <a:ea typeface="DM Sans" charset="0"/>
                        <a:cs typeface="DM Sans" charset="0"/>
                      </a:endParaRPr>
                    </a:p>
                  </a:txBody>
                  <a:tcPr marL="57150" marR="57150" marT="57150" marB="57150" anchor="t">
                    <a:lnL w="9525" cap="flat" cmpd="sng" algn="ctr">
                      <a:solidFill>
                        <a:srgbClr val="F4F4F4">
                          <a:alpha val="100000"/>
                        </a:srgbClr>
                      </a:solidFill>
                      <a:prstDash val="solid"/>
                      <a:round/>
                      <a:headEnd type="none" w="med" len="med"/>
                      <a:tailEnd type="none" w="med" len="med"/>
                    </a:lnL>
                    <a:lnR w="9525" cap="flat" cmpd="sng" algn="ctr">
                      <a:solidFill>
                        <a:srgbClr val="F4F4F4">
                          <a:alpha val="100000"/>
                        </a:srgbClr>
                      </a:solidFill>
                      <a:prstDash val="solid"/>
                      <a:round/>
                      <a:headEnd type="none" w="med" len="med"/>
                      <a:tailEnd type="none" w="med" len="med"/>
                    </a:lnR>
                    <a:lnT w="9525" cap="flat" cmpd="sng" algn="ctr">
                      <a:solidFill>
                        <a:srgbClr val="F4F4F4">
                          <a:alpha val="100000"/>
                        </a:srgbClr>
                      </a:solidFill>
                      <a:prstDash val="solid"/>
                      <a:round/>
                      <a:headEnd type="none" w="med" len="med"/>
                      <a:tailEnd type="none" w="med" len="med"/>
                    </a:lnT>
                    <a:lnB w="9525" cap="flat" cmpd="sng" algn="ctr">
                      <a:solidFill>
                        <a:srgbClr val="F4F4F4">
                          <a:alpha val="100000"/>
                        </a:srgbClr>
                      </a:solidFill>
                      <a:prstDash val="solid"/>
                      <a:round/>
                      <a:headEnd type="none" w="med" len="med"/>
                      <a:tailEnd type="none" w="med" len="med"/>
                    </a:lnB>
                    <a:solidFill>
                      <a:srgbClr val="E5E5E5"/>
                    </a:solidFill>
                  </a:tcPr>
                </a:tc>
                <a:tc>
                  <a:txBody>
                    <a:bodyPr/>
                    <a:lstStyle/>
                    <a:p>
                      <a:pPr algn="l" marL="190500" indent="-190500">
                        <a:buSzPct val="100000"/>
                        <a:buFont typeface="+mj-lt"/>
                        <a:buAutoNum type="arabicPeriod" startAt="1"/>
                      </a:pPr>
                      <a:r>
                        <a:rPr lang="en-US" sz="900" dirty="0">
                          <a:solidFill>
                            <a:srgbClr val="000000"/>
                          </a:solidFill>
                          <a:latin typeface="DM Sans" pitchFamily="34" charset="0"/>
                          <a:ea typeface="DM Sans" pitchFamily="34" charset="-122"/>
                          <a:cs typeface="DM Sans" pitchFamily="34" charset="-120"/>
                        </a:rPr>
                        <a:t>Likely targets a range from young professionals (25-45) to established families (45-60)
.
Target individuals who are new to credit or have a limited credit history.
</a:t>
                      </a:r>
                      <a:endParaRPr lang="en-US" sz="900" dirty="0">
                        <a:latin typeface="DM Sans" charset="0"/>
                        <a:ea typeface="DM Sans" charset="0"/>
                        <a:cs typeface="DM Sans" charset="0"/>
                      </a:endParaRPr>
                    </a:p>
                  </a:txBody>
                  <a:tcPr marL="57150" marR="57150" marT="57150" marB="57150" anchor="t">
                    <a:lnL w="9525" cap="flat" cmpd="sng" algn="ctr">
                      <a:solidFill>
                        <a:srgbClr val="F4F4F4">
                          <a:alpha val="100000"/>
                        </a:srgbClr>
                      </a:solidFill>
                      <a:prstDash val="solid"/>
                      <a:round/>
                      <a:headEnd type="none" w="med" len="med"/>
                      <a:tailEnd type="none" w="med" len="med"/>
                    </a:lnL>
                    <a:lnR w="9525" cap="flat" cmpd="sng" algn="ctr">
                      <a:solidFill>
                        <a:srgbClr val="F4F4F4">
                          <a:alpha val="100000"/>
                        </a:srgbClr>
                      </a:solidFill>
                      <a:prstDash val="solid"/>
                      <a:round/>
                      <a:headEnd type="none" w="med" len="med"/>
                      <a:tailEnd type="none" w="med" len="med"/>
                    </a:lnR>
                    <a:lnT w="9525" cap="flat" cmpd="sng" algn="ctr">
                      <a:solidFill>
                        <a:srgbClr val="F4F4F4">
                          <a:alpha val="100000"/>
                        </a:srgbClr>
                      </a:solidFill>
                      <a:prstDash val="solid"/>
                      <a:round/>
                      <a:headEnd type="none" w="med" len="med"/>
                      <a:tailEnd type="none" w="med" len="med"/>
                    </a:lnT>
                    <a:lnB w="9525" cap="flat" cmpd="sng" algn="ctr">
                      <a:solidFill>
                        <a:srgbClr val="F4F4F4">
                          <a:alpha val="100000"/>
                        </a:srgbClr>
                      </a:solidFill>
                      <a:prstDash val="solid"/>
                      <a:round/>
                      <a:headEnd type="none" w="med" len="med"/>
                      <a:tailEnd type="none" w="med" len="med"/>
                    </a:lnB>
                    <a:solidFill>
                      <a:srgbClr val="E5E5E5"/>
                    </a:solidFill>
                  </a:tcPr>
                </a:tc>
                <a:tc>
                  <a:txBody>
                    <a:bodyPr/>
                    <a:lstStyle/>
                    <a:p>
                      <a:pPr algn="l" marL="190500" indent="-190500">
                        <a:buSzPct val="100000"/>
                        <a:buFont typeface="+mj-lt"/>
                        <a:buAutoNum type="arabicPeriod" startAt="1"/>
                      </a:pPr>
                      <a:r>
                        <a:rPr lang="en-US" sz="800" dirty="0">
                          <a:solidFill>
                            <a:srgbClr val="000000"/>
                          </a:solidFill>
                          <a:latin typeface="DM Sans" pitchFamily="34" charset="0"/>
                          <a:ea typeface="DM Sans" pitchFamily="34" charset="-122"/>
                          <a:cs typeface="DM Sans" pitchFamily="34" charset="-120"/>
                        </a:rPr>
                        <a:t>Credit seekers and builders (Age: 25-50)</a:t>
                      </a:r>
                      <a:endParaRPr lang="en-US" sz="750" dirty="0">
                        <a:latin typeface="DM Sans" charset="0"/>
                        <a:ea typeface="DM Sans" charset="0"/>
                        <a:cs typeface="DM Sans" charset="0"/>
                      </a:endParaRPr>
                    </a:p>
                    <a:p>
                      <a:pPr algn="l" marL="190500" indent="-190500">
                        <a:buSzPct val="100000"/>
                        <a:buFont typeface="+mj-lt"/>
                        <a:buAutoNum type="arabicPeriod" startAt="1"/>
                      </a:pPr>
                      <a:r>
                        <a:rPr lang="en-US" sz="800" dirty="0">
                          <a:solidFill>
                            <a:srgbClr val="000000"/>
                          </a:solidFill>
                          <a:latin typeface="DM Sans" pitchFamily="34" charset="0"/>
                          <a:ea typeface="DM Sans" pitchFamily="34" charset="-122"/>
                          <a:cs typeface="DM Sans" pitchFamily="34" charset="-120"/>
                        </a:rPr>
                        <a:t>People who are already credit-aware and want to manage their credit health proactively.</a:t>
                      </a:r>
                      <a:endParaRPr lang="en-US" sz="750" dirty="0">
                        <a:latin typeface="DM Sans" charset="0"/>
                        <a:ea typeface="DM Sans" charset="0"/>
                        <a:cs typeface="DM Sans" charset="0"/>
                      </a:endParaRPr>
                    </a:p>
                    <a:p>
                      <a:pPr algn="l" marL="190500" indent="-190500">
                        <a:buSzPct val="100000"/>
                        <a:buFont typeface="+mj-lt"/>
                        <a:buAutoNum type="arabicPeriod" startAt="1"/>
                      </a:pPr>
                      <a:r>
                        <a:rPr lang="en-US" sz="800" dirty="0">
                          <a:solidFill>
                            <a:srgbClr val="000000"/>
                          </a:solidFill>
                          <a:latin typeface="DM Sans" pitchFamily="34" charset="0"/>
                          <a:ea typeface="DM Sans" pitchFamily="34" charset="-122"/>
                          <a:cs typeface="DM Sans" pitchFamily="34" charset="-120"/>
                        </a:rPr>
                        <a:t>Individuals who are looking to improve their credit score for better loan terms.</a:t>
                      </a:r>
                      <a:endParaRPr lang="en-US" sz="750" dirty="0">
                        <a:latin typeface="DM Sans" charset="0"/>
                        <a:ea typeface="DM Sans" charset="0"/>
                        <a:cs typeface="DM Sans" charset="0"/>
                      </a:endParaRPr>
                    </a:p>
                  </a:txBody>
                  <a:tcPr marL="47625" marR="47625" marT="47625" marB="47625" anchor="t">
                    <a:lnL w="9525" cap="flat" cmpd="sng" algn="ctr">
                      <a:solidFill>
                        <a:srgbClr val="F4F4F4">
                          <a:alpha val="100000"/>
                        </a:srgbClr>
                      </a:solidFill>
                      <a:prstDash val="solid"/>
                      <a:round/>
                      <a:headEnd type="none" w="med" len="med"/>
                      <a:tailEnd type="none" w="med" len="med"/>
                    </a:lnL>
                    <a:lnR w="9525" cap="flat" cmpd="sng" algn="ctr">
                      <a:solidFill>
                        <a:srgbClr val="F4F4F4">
                          <a:alpha val="100000"/>
                        </a:srgbClr>
                      </a:solidFill>
                      <a:prstDash val="solid"/>
                      <a:round/>
                      <a:headEnd type="none" w="med" len="med"/>
                      <a:tailEnd type="none" w="med" len="med"/>
                    </a:lnR>
                    <a:lnT w="9525" cap="flat" cmpd="sng" algn="ctr">
                      <a:solidFill>
                        <a:srgbClr val="F4F4F4">
                          <a:alpha val="100000"/>
                        </a:srgbClr>
                      </a:solidFill>
                      <a:prstDash val="solid"/>
                      <a:round/>
                      <a:headEnd type="none" w="med" len="med"/>
                      <a:tailEnd type="none" w="med" len="med"/>
                    </a:lnT>
                    <a:lnB w="9525" cap="flat" cmpd="sng" algn="ctr">
                      <a:solidFill>
                        <a:srgbClr val="F4F4F4">
                          <a:alpha val="100000"/>
                        </a:srgbClr>
                      </a:solidFill>
                      <a:prstDash val="solid"/>
                      <a:round/>
                      <a:headEnd type="none" w="med" len="med"/>
                      <a:tailEnd type="none" w="med" len="med"/>
                    </a:lnB>
                    <a:solidFill>
                      <a:srgbClr val="E5E5E5"/>
                    </a:solidFill>
                  </a:tcPr>
                </a:tc>
              </a:tr>
              <a:tr h="1760220">
                <a:tc>
                  <a:txBody>
                    <a:bodyPr/>
                    <a:lstStyle/>
                    <a:p>
                      <a:pPr algn="ctr"/>
                      <a:r>
                        <a:rPr lang="en-US" sz="1200" b="1" dirty="0">
                          <a:solidFill>
                            <a:srgbClr val="000000"/>
                          </a:solidFill>
                          <a:latin typeface="DM Sans" pitchFamily="34" charset="0"/>
                          <a:ea typeface="DM Sans" pitchFamily="34" charset="-122"/>
                          <a:cs typeface="DM Sans" pitchFamily="34" charset="-120"/>
                        </a:rPr>
                        <a:t>USP</a:t>
                      </a:r>
                      <a:endParaRPr lang="en-US" sz="1200" dirty="0">
                        <a:latin typeface="DM Sans" charset="0"/>
                        <a:ea typeface="DM Sans" charset="0"/>
                        <a:cs typeface="DM Sans" charset="0"/>
                      </a:endParaRPr>
                    </a:p>
                  </a:txBody>
                  <a:tcPr marL="76200" marR="76200" marT="76200" marB="76200" anchor="ctr">
                    <a:lnL w="9525" cap="flat" cmpd="sng" algn="ctr">
                      <a:solidFill>
                        <a:srgbClr val="F4F4F4">
                          <a:alpha val="100000"/>
                        </a:srgbClr>
                      </a:solidFill>
                      <a:prstDash val="solid"/>
                      <a:round/>
                      <a:headEnd type="none" w="med" len="med"/>
                      <a:tailEnd type="none" w="med" len="med"/>
                    </a:lnL>
                    <a:lnR w="9525" cap="flat" cmpd="sng" algn="ctr">
                      <a:solidFill>
                        <a:srgbClr val="F4F4F4">
                          <a:alpha val="100000"/>
                        </a:srgbClr>
                      </a:solidFill>
                      <a:prstDash val="solid"/>
                      <a:round/>
                      <a:headEnd type="none" w="med" len="med"/>
                      <a:tailEnd type="none" w="med" len="med"/>
                    </a:lnR>
                    <a:lnT w="9525" cap="flat" cmpd="sng" algn="ctr">
                      <a:solidFill>
                        <a:srgbClr val="F4F4F4">
                          <a:alpha val="100000"/>
                        </a:srgbClr>
                      </a:solidFill>
                      <a:prstDash val="solid"/>
                      <a:round/>
                      <a:headEnd type="none" w="med" len="med"/>
                      <a:tailEnd type="none" w="med" len="med"/>
                    </a:lnT>
                    <a:lnB w="9525" cap="flat" cmpd="sng" algn="ctr">
                      <a:solidFill>
                        <a:srgbClr val="F4F4F4">
                          <a:alpha val="100000"/>
                        </a:srgbClr>
                      </a:solidFill>
                      <a:prstDash val="solid"/>
                      <a:round/>
                      <a:headEnd type="none" w="med" len="med"/>
                      <a:tailEnd type="none" w="med" len="med"/>
                    </a:lnB>
                    <a:solidFill>
                      <a:srgbClr val="FFFFFF"/>
                    </a:solidFill>
                  </a:tcPr>
                </a:tc>
                <a:tc>
                  <a:txBody>
                    <a:bodyPr/>
                    <a:lstStyle/>
                    <a:p>
                      <a:pPr algn="l" marL="190500" indent="-190500">
                        <a:buSzPct val="100000"/>
                        <a:buFont typeface="+mj-lt"/>
                        <a:buAutoNum type="arabicPeriod" startAt="1"/>
                      </a:pPr>
                      <a:r>
                        <a:rPr lang="en-US" sz="900" dirty="0">
                          <a:solidFill>
                            <a:srgbClr val="000000"/>
                          </a:solidFill>
                          <a:latin typeface="DM Sans" pitchFamily="34" charset="0"/>
                          <a:ea typeface="DM Sans" pitchFamily="34" charset="-122"/>
                          <a:cs typeface="DM Sans" pitchFamily="34" charset="-120"/>
                        </a:rPr>
                        <a:t>Free multi-bank loan approvals within 7 minutes (subject to verification).</a:t>
                      </a:r>
                      <a:endParaRPr lang="en-US" sz="900" dirty="0">
                        <a:latin typeface="DM Sans" charset="0"/>
                        <a:ea typeface="DM Sans" charset="0"/>
                        <a:cs typeface="DM Sans" charset="0"/>
                      </a:endParaRPr>
                    </a:p>
                    <a:p>
                      <a:pPr algn="l" marL="190500" indent="-190500">
                        <a:buSzPct val="100000"/>
                        <a:buFont typeface="+mj-lt"/>
                        <a:buAutoNum type="arabicPeriod" startAt="1"/>
                      </a:pPr>
                      <a:r>
                        <a:rPr lang="en-US" sz="900" dirty="0">
                          <a:solidFill>
                            <a:srgbClr val="000000"/>
                          </a:solidFill>
                          <a:latin typeface="DM Sans" pitchFamily="34" charset="0"/>
                          <a:ea typeface="DM Sans" pitchFamily="34" charset="-122"/>
                          <a:cs typeface="DM Sans" pitchFamily="34" charset="-120"/>
                        </a:rPr>
                        <a:t>Vast comparison platform for loans, credit cards, and insurance from various providers.</a:t>
                      </a:r>
                      <a:endParaRPr lang="en-US" sz="900" dirty="0">
                        <a:latin typeface="DM Sans" charset="0"/>
                        <a:ea typeface="DM Sans" charset="0"/>
                        <a:cs typeface="DM Sans" charset="0"/>
                      </a:endParaRPr>
                    </a:p>
                    <a:p>
                      <a:pPr algn="l" marL="190500" indent="-190500">
                        <a:buSzPct val="100000"/>
                        <a:buFont typeface="+mj-lt"/>
                        <a:buAutoNum type="arabicPeriod" startAt="1"/>
                      </a:pPr>
                      <a:r>
                        <a:rPr lang="en-US" sz="900" dirty="0">
                          <a:solidFill>
                            <a:srgbClr val="000000"/>
                          </a:solidFill>
                          <a:latin typeface="DM Sans" pitchFamily="34" charset="0"/>
                          <a:ea typeface="DM Sans" pitchFamily="34" charset="-122"/>
                          <a:cs typeface="DM Sans" pitchFamily="34" charset="-120"/>
                        </a:rPr>
                        <a:t>BankBazaar SaveMax Credit Card is a lifetime free credit card that offers a wide range of attractive rewards, cashbacks, EMI conversion and pre-approved loan facility.</a:t>
                      </a:r>
                      <a:endParaRPr lang="en-US" sz="900" dirty="0">
                        <a:latin typeface="DM Sans" charset="0"/>
                        <a:ea typeface="DM Sans" charset="0"/>
                        <a:cs typeface="DM Sans" charset="0"/>
                      </a:endParaRPr>
                    </a:p>
                  </a:txBody>
                  <a:tcPr marL="57150" marR="57150" marT="57150" marB="57150" anchor="t">
                    <a:lnL w="9525" cap="flat" cmpd="sng" algn="ctr">
                      <a:solidFill>
                        <a:srgbClr val="F4F4F4">
                          <a:alpha val="100000"/>
                        </a:srgbClr>
                      </a:solidFill>
                      <a:prstDash val="solid"/>
                      <a:round/>
                      <a:headEnd type="none" w="med" len="med"/>
                      <a:tailEnd type="none" w="med" len="med"/>
                    </a:lnL>
                    <a:lnR w="9525" cap="flat" cmpd="sng" algn="ctr">
                      <a:solidFill>
                        <a:srgbClr val="F4F4F4">
                          <a:alpha val="100000"/>
                        </a:srgbClr>
                      </a:solidFill>
                      <a:prstDash val="solid"/>
                      <a:round/>
                      <a:headEnd type="none" w="med" len="med"/>
                      <a:tailEnd type="none" w="med" len="med"/>
                    </a:lnR>
                    <a:lnT w="9525" cap="flat" cmpd="sng" algn="ctr">
                      <a:solidFill>
                        <a:srgbClr val="F4F4F4">
                          <a:alpha val="100000"/>
                        </a:srgbClr>
                      </a:solidFill>
                      <a:prstDash val="solid"/>
                      <a:round/>
                      <a:headEnd type="none" w="med" len="med"/>
                      <a:tailEnd type="none" w="med" len="med"/>
                    </a:lnT>
                    <a:lnB w="9525" cap="flat" cmpd="sng" algn="ctr">
                      <a:solidFill>
                        <a:srgbClr val="F4F4F4">
                          <a:alpha val="100000"/>
                        </a:srgbClr>
                      </a:solidFill>
                      <a:prstDash val="solid"/>
                      <a:round/>
                      <a:headEnd type="none" w="med" len="med"/>
                      <a:tailEnd type="none" w="med" len="med"/>
                    </a:lnB>
                    <a:solidFill>
                      <a:srgbClr val="FFFFFF"/>
                    </a:solidFill>
                  </a:tcPr>
                </a:tc>
                <a:tc>
                  <a:txBody>
                    <a:bodyPr/>
                    <a:lstStyle/>
                    <a:p>
                      <a:pPr algn="l" marL="190500" indent="-190500">
                        <a:buSzPct val="100000"/>
                        <a:buFont typeface="+mj-lt"/>
                        <a:buAutoNum type="arabicPeriod" startAt="1"/>
                      </a:pPr>
                      <a:r>
                        <a:rPr lang="en-US" sz="900" dirty="0">
                          <a:solidFill>
                            <a:srgbClr val="000000"/>
                          </a:solidFill>
                          <a:latin typeface="DM Sans" pitchFamily="34" charset="0"/>
                          <a:ea typeface="DM Sans" pitchFamily="34" charset="-122"/>
                          <a:cs typeface="DM Sans" pitchFamily="34" charset="-120"/>
                        </a:rPr>
                        <a:t>Duet Credit Card offers a credit line that functions like a dual product-a credit card and instant cash transfer option.
Algorithm based technology platform that provides access to multiple personal credit offers.
Co-branded Paisabazaar Step Up Credit Card for credit score building
India's first "Chance of Approval" feature that helps estimate approval odds with various lenders.
</a:t>
                      </a:r>
                      <a:endParaRPr lang="en-US" sz="900" dirty="0">
                        <a:latin typeface="DM Sans" charset="0"/>
                        <a:ea typeface="DM Sans" charset="0"/>
                        <a:cs typeface="DM Sans" charset="0"/>
                      </a:endParaRPr>
                    </a:p>
                  </a:txBody>
                  <a:tcPr marL="57150" marR="57150" marT="57150" marB="57150" anchor="t">
                    <a:lnL w="9525" cap="flat" cmpd="sng" algn="ctr">
                      <a:solidFill>
                        <a:srgbClr val="F4F4F4">
                          <a:alpha val="100000"/>
                        </a:srgbClr>
                      </a:solidFill>
                      <a:prstDash val="solid"/>
                      <a:round/>
                      <a:headEnd type="none" w="med" len="med"/>
                      <a:tailEnd type="none" w="med" len="med"/>
                    </a:lnL>
                    <a:lnR w="9525" cap="flat" cmpd="sng" algn="ctr">
                      <a:solidFill>
                        <a:srgbClr val="F4F4F4">
                          <a:alpha val="100000"/>
                        </a:srgbClr>
                      </a:solidFill>
                      <a:prstDash val="solid"/>
                      <a:round/>
                      <a:headEnd type="none" w="med" len="med"/>
                      <a:tailEnd type="none" w="med" len="med"/>
                    </a:lnR>
                    <a:lnT w="9525" cap="flat" cmpd="sng" algn="ctr">
                      <a:solidFill>
                        <a:srgbClr val="F4F4F4">
                          <a:alpha val="100000"/>
                        </a:srgbClr>
                      </a:solidFill>
                      <a:prstDash val="solid"/>
                      <a:round/>
                      <a:headEnd type="none" w="med" len="med"/>
                      <a:tailEnd type="none" w="med" len="med"/>
                    </a:lnT>
                    <a:lnB w="9525" cap="flat" cmpd="sng" algn="ctr">
                      <a:solidFill>
                        <a:srgbClr val="F4F4F4">
                          <a:alpha val="100000"/>
                        </a:srgbClr>
                      </a:solidFill>
                      <a:prstDash val="solid"/>
                      <a:round/>
                      <a:headEnd type="none" w="med" len="med"/>
                      <a:tailEnd type="none" w="med" len="med"/>
                    </a:lnB>
                    <a:solidFill>
                      <a:srgbClr val="FFFFFF"/>
                    </a:solidFill>
                  </a:tcPr>
                </a:tc>
                <a:tc>
                  <a:txBody>
                    <a:bodyPr/>
                    <a:lstStyle/>
                    <a:p>
                      <a:pPr algn="l" marL="190500" indent="-190500">
                        <a:buSzPct val="100000"/>
                        <a:buFont typeface="+mj-lt"/>
                        <a:buAutoNum type="arabicPeriod" startAt="1"/>
                      </a:pPr>
                      <a:r>
                        <a:rPr lang="en-US" sz="800" dirty="0">
                          <a:solidFill>
                            <a:srgbClr val="000000"/>
                          </a:solidFill>
                          <a:latin typeface="DM Sans" pitchFamily="34" charset="0"/>
                          <a:ea typeface="DM Sans" pitchFamily="34" charset="-122"/>
                          <a:cs typeface="DM Sans" pitchFamily="34" charset="-120"/>
                        </a:rPr>
                        <a:t>Provide personalized recommendations based on your credit report and financial goals.</a:t>
                      </a:r>
                      <a:endParaRPr lang="en-US" sz="750" dirty="0">
                        <a:latin typeface="DM Sans" charset="0"/>
                        <a:ea typeface="DM Sans" charset="0"/>
                        <a:cs typeface="DM Sans" charset="0"/>
                      </a:endParaRPr>
                    </a:p>
                    <a:p>
                      <a:pPr algn="l" marL="190500" indent="-190500">
                        <a:buSzPct val="100000"/>
                        <a:buFont typeface="+mj-lt"/>
                        <a:buAutoNum type="arabicPeriod" startAt="1"/>
                      </a:pPr>
                      <a:r>
                        <a:rPr lang="en-US" sz="800" dirty="0">
                          <a:solidFill>
                            <a:srgbClr val="000000"/>
                          </a:solidFill>
                          <a:latin typeface="DM Sans" pitchFamily="34" charset="0"/>
                          <a:ea typeface="DM Sans" pitchFamily="34" charset="-122"/>
                          <a:cs typeface="DM Sans" pitchFamily="34" charset="-120"/>
                        </a:rPr>
                        <a:t>Freemium model with additional benefits</a:t>
                      </a:r>
                      <a:endParaRPr lang="en-US" sz="750" dirty="0">
                        <a:latin typeface="DM Sans" charset="0"/>
                        <a:ea typeface="DM Sans" charset="0"/>
                        <a:cs typeface="DM Sans" charset="0"/>
                      </a:endParaRPr>
                    </a:p>
                    <a:p>
                      <a:pPr algn="l" marL="190500" indent="-190500">
                        <a:buSzPct val="100000"/>
                        <a:buFont typeface="+mj-lt"/>
                        <a:buAutoNum type="arabicPeriod" startAt="1"/>
                      </a:pPr>
                      <a:r>
                        <a:rPr lang="en-US" sz="800" dirty="0">
                          <a:solidFill>
                            <a:srgbClr val="000000"/>
                          </a:solidFill>
                          <a:latin typeface="DM Sans" pitchFamily="34" charset="0"/>
                          <a:ea typeface="DM Sans" pitchFamily="34" charset="-122"/>
                          <a:cs typeface="DM Sans" pitchFamily="34" charset="-120"/>
                        </a:rPr>
                        <a:t>CreditMantri might differentiate itself by showcasing loan and credit card options tailored to your credit profile</a:t>
                      </a:r>
                      <a:endParaRPr lang="en-US" sz="750" dirty="0">
                        <a:latin typeface="DM Sans" charset="0"/>
                        <a:ea typeface="DM Sans" charset="0"/>
                        <a:cs typeface="DM Sans" charset="0"/>
                      </a:endParaRPr>
                    </a:p>
                    <a:p>
                      <a:pPr algn="l" marL="190500" indent="-190500">
                        <a:buSzPct val="100000"/>
                        <a:buFont typeface="+mj-lt"/>
                        <a:buAutoNum type="arabicPeriod" startAt="1"/>
                      </a:pPr>
                      <a:r>
                        <a:rPr lang="en-US" sz="800" dirty="0">
                          <a:solidFill>
                            <a:srgbClr val="000000"/>
                          </a:solidFill>
                          <a:latin typeface="DM Sans" pitchFamily="34" charset="0"/>
                          <a:ea typeface="DM Sans" pitchFamily="34" charset="-122"/>
                          <a:cs typeface="DM Sans" pitchFamily="34" charset="-120"/>
                        </a:rPr>
                        <a:t>Loan and credit card comparison with pre-approval chances</a:t>
                      </a:r>
                      <a:endParaRPr lang="en-US" sz="750" dirty="0">
                        <a:latin typeface="DM Sans" charset="0"/>
                        <a:ea typeface="DM Sans" charset="0"/>
                        <a:cs typeface="DM Sans" charset="0"/>
                      </a:endParaRPr>
                    </a:p>
                    <a:p>
                      <a:pPr algn="l" marL="190500" indent="-190500">
                        <a:buSzPct val="100000"/>
                        <a:buFont typeface="+mj-lt"/>
                        <a:buAutoNum type="arabicPeriod" startAt="1"/>
                      </a:pPr>
                      <a:r>
                        <a:rPr lang="en-US" sz="800" dirty="0">
                          <a:solidFill>
                            <a:srgbClr val="000000"/>
                          </a:solidFill>
                          <a:latin typeface="DM Sans" pitchFamily="34" charset="0"/>
                          <a:ea typeface="DM Sans" pitchFamily="34" charset="-122"/>
                          <a:cs typeface="DM Sans" pitchFamily="34" charset="-120"/>
                        </a:rPr>
                        <a:t>Compared to global players, it cater specifically to the Indian credit system and regulations.</a:t>
                      </a:r>
                      <a:endParaRPr lang="en-US" sz="750" dirty="0">
                        <a:latin typeface="DM Sans" charset="0"/>
                        <a:ea typeface="DM Sans" charset="0"/>
                        <a:cs typeface="DM Sans" charset="0"/>
                      </a:endParaRPr>
                    </a:p>
                  </a:txBody>
                  <a:tcPr marL="47625" marR="47625" marT="47625" marB="47625" anchor="t">
                    <a:lnL w="9525" cap="flat" cmpd="sng" algn="ctr">
                      <a:solidFill>
                        <a:srgbClr val="F4F4F4">
                          <a:alpha val="100000"/>
                        </a:srgbClr>
                      </a:solidFill>
                      <a:prstDash val="solid"/>
                      <a:round/>
                      <a:headEnd type="none" w="med" len="med"/>
                      <a:tailEnd type="none" w="med" len="med"/>
                    </a:lnL>
                    <a:lnR w="9525" cap="flat" cmpd="sng" algn="ctr">
                      <a:solidFill>
                        <a:srgbClr val="F4F4F4">
                          <a:alpha val="100000"/>
                        </a:srgbClr>
                      </a:solidFill>
                      <a:prstDash val="solid"/>
                      <a:round/>
                      <a:headEnd type="none" w="med" len="med"/>
                      <a:tailEnd type="none" w="med" len="med"/>
                    </a:lnR>
                    <a:lnT w="9525" cap="flat" cmpd="sng" algn="ctr">
                      <a:solidFill>
                        <a:srgbClr val="F4F4F4">
                          <a:alpha val="100000"/>
                        </a:srgbClr>
                      </a:solidFill>
                      <a:prstDash val="solid"/>
                      <a:round/>
                      <a:headEnd type="none" w="med" len="med"/>
                      <a:tailEnd type="none" w="med" len="med"/>
                    </a:lnT>
                    <a:lnB w="9525" cap="flat" cmpd="sng" algn="ctr">
                      <a:solidFill>
                        <a:srgbClr val="F4F4F4">
                          <a:alpha val="100000"/>
                        </a:srgbClr>
                      </a:solidFill>
                      <a:prstDash val="solid"/>
                      <a:round/>
                      <a:headEnd type="none" w="med" len="med"/>
                      <a:tailEnd type="none" w="med" len="med"/>
                    </a:lnB>
                    <a:solidFill>
                      <a:srgbClr val="FFFFFF"/>
                    </a:solidFill>
                  </a:tcPr>
                </a:tc>
              </a:tr>
              <a:tr h="698792">
                <a:tc>
                  <a:txBody>
                    <a:bodyPr/>
                    <a:lstStyle/>
                    <a:p>
                      <a:pPr algn="ctr"/>
                      <a:r>
                        <a:rPr lang="en-US" sz="1200" b="1" dirty="0">
                          <a:solidFill>
                            <a:srgbClr val="000000"/>
                          </a:solidFill>
                          <a:latin typeface="DM Sans" pitchFamily="34" charset="0"/>
                          <a:ea typeface="DM Sans" pitchFamily="34" charset="-122"/>
                          <a:cs typeface="DM Sans" pitchFamily="34" charset="-120"/>
                        </a:rPr>
                        <a:t>Disadvantage</a:t>
                      </a:r>
                      <a:endParaRPr lang="en-US" sz="1200" dirty="0">
                        <a:latin typeface="DM Sans" charset="0"/>
                        <a:ea typeface="DM Sans" charset="0"/>
                        <a:cs typeface="DM Sans" charset="0"/>
                      </a:endParaRPr>
                    </a:p>
                  </a:txBody>
                  <a:tcPr marL="76200" marR="76200" marT="76200" marB="76200" anchor="ctr">
                    <a:lnL w="9525" cap="flat" cmpd="sng" algn="ctr">
                      <a:solidFill>
                        <a:srgbClr val="F4F4F4">
                          <a:alpha val="100000"/>
                        </a:srgbClr>
                      </a:solidFill>
                      <a:prstDash val="solid"/>
                      <a:round/>
                      <a:headEnd type="none" w="med" len="med"/>
                      <a:tailEnd type="none" w="med" len="med"/>
                    </a:lnL>
                    <a:lnR w="9525" cap="flat" cmpd="sng" algn="ctr">
                      <a:solidFill>
                        <a:srgbClr val="F4F4F4">
                          <a:alpha val="100000"/>
                        </a:srgbClr>
                      </a:solidFill>
                      <a:prstDash val="solid"/>
                      <a:round/>
                      <a:headEnd type="none" w="med" len="med"/>
                      <a:tailEnd type="none" w="med" len="med"/>
                    </a:lnR>
                    <a:lnT w="9525" cap="flat" cmpd="sng" algn="ctr">
                      <a:solidFill>
                        <a:srgbClr val="F4F4F4">
                          <a:alpha val="100000"/>
                        </a:srgbClr>
                      </a:solidFill>
                      <a:prstDash val="solid"/>
                      <a:round/>
                      <a:headEnd type="none" w="med" len="med"/>
                      <a:tailEnd type="none" w="med" len="med"/>
                    </a:lnT>
                    <a:lnB w="9525" cap="flat" cmpd="sng" algn="ctr">
                      <a:solidFill>
                        <a:srgbClr val="F4F4F4">
                          <a:alpha val="100000"/>
                        </a:srgbClr>
                      </a:solidFill>
                      <a:prstDash val="solid"/>
                      <a:round/>
                      <a:headEnd type="none" w="med" len="med"/>
                      <a:tailEnd type="none" w="med" len="med"/>
                    </a:lnB>
                    <a:solidFill>
                      <a:srgbClr val="E5E5E5"/>
                    </a:solidFill>
                  </a:tcPr>
                </a:tc>
                <a:tc>
                  <a:txBody>
                    <a:bodyPr/>
                    <a:lstStyle/>
                    <a:p>
                      <a:pPr algn="l"/>
                      <a:r>
                        <a:rPr lang="en-US" sz="900" dirty="0">
                          <a:solidFill>
                            <a:srgbClr val="000000"/>
                          </a:solidFill>
                          <a:latin typeface="DM Sans" pitchFamily="34" charset="0"/>
                          <a:ea typeface="DM Sans" pitchFamily="34" charset="-122"/>
                          <a:cs typeface="DM Sans" pitchFamily="34" charset="-120"/>
                        </a:rPr>
                        <a:t>Limited control over data, prioritising products from institutions that pay them higher, limited panel of lenders, bad interface, spam calls.</a:t>
                      </a:r>
                      <a:endParaRPr lang="en-US" sz="900" dirty="0">
                        <a:latin typeface="DM Sans" charset="0"/>
                        <a:ea typeface="DM Sans" charset="0"/>
                        <a:cs typeface="DM Sans" charset="0"/>
                      </a:endParaRPr>
                    </a:p>
                  </a:txBody>
                  <a:tcPr marL="57150" marR="57150" marT="57150" marB="57150" anchor="t">
                    <a:lnL w="9525" cap="flat" cmpd="sng" algn="ctr">
                      <a:solidFill>
                        <a:srgbClr val="F4F4F4">
                          <a:alpha val="100000"/>
                        </a:srgbClr>
                      </a:solidFill>
                      <a:prstDash val="solid"/>
                      <a:round/>
                      <a:headEnd type="none" w="med" len="med"/>
                      <a:tailEnd type="none" w="med" len="med"/>
                    </a:lnL>
                    <a:lnR w="9525" cap="flat" cmpd="sng" algn="ctr">
                      <a:solidFill>
                        <a:srgbClr val="F4F4F4">
                          <a:alpha val="100000"/>
                        </a:srgbClr>
                      </a:solidFill>
                      <a:prstDash val="solid"/>
                      <a:round/>
                      <a:headEnd type="none" w="med" len="med"/>
                      <a:tailEnd type="none" w="med" len="med"/>
                    </a:lnR>
                    <a:lnT w="9525" cap="flat" cmpd="sng" algn="ctr">
                      <a:solidFill>
                        <a:srgbClr val="F4F4F4">
                          <a:alpha val="100000"/>
                        </a:srgbClr>
                      </a:solidFill>
                      <a:prstDash val="solid"/>
                      <a:round/>
                      <a:headEnd type="none" w="med" len="med"/>
                      <a:tailEnd type="none" w="med" len="med"/>
                    </a:lnT>
                    <a:lnB w="9525" cap="flat" cmpd="sng" algn="ctr">
                      <a:solidFill>
                        <a:srgbClr val="F4F4F4">
                          <a:alpha val="100000"/>
                        </a:srgbClr>
                      </a:solidFill>
                      <a:prstDash val="solid"/>
                      <a:round/>
                      <a:headEnd type="none" w="med" len="med"/>
                      <a:tailEnd type="none" w="med" len="med"/>
                    </a:lnB>
                    <a:solidFill>
                      <a:srgbClr val="E5E5E5"/>
                    </a:solidFill>
                  </a:tcPr>
                </a:tc>
                <a:tc>
                  <a:txBody>
                    <a:bodyPr/>
                    <a:lstStyle/>
                    <a:p>
                      <a:pPr algn="l"/>
                      <a:r>
                        <a:rPr lang="en-US" sz="900" dirty="0">
                          <a:solidFill>
                            <a:srgbClr val="000000"/>
                          </a:solidFill>
                          <a:latin typeface="DM Sans" pitchFamily="34" charset="0"/>
                          <a:ea typeface="DM Sans" pitchFamily="34" charset="-122"/>
                          <a:cs typeface="DM Sans" pitchFamily="34" charset="-120"/>
                        </a:rPr>
                        <a:t>Loan options influenced by their internal algorithms and partnerships with lenders, prioritising products from institutions that pay them higher.</a:t>
                      </a:r>
                      <a:endParaRPr lang="en-US" sz="900" dirty="0">
                        <a:latin typeface="DM Sans" charset="0"/>
                        <a:ea typeface="DM Sans" charset="0"/>
                        <a:cs typeface="DM Sans" charset="0"/>
                      </a:endParaRPr>
                    </a:p>
                  </a:txBody>
                  <a:tcPr marL="57150" marR="57150" marT="57150" marB="57150" anchor="t">
                    <a:lnL w="9525" cap="flat" cmpd="sng" algn="ctr">
                      <a:solidFill>
                        <a:srgbClr val="F4F4F4">
                          <a:alpha val="100000"/>
                        </a:srgbClr>
                      </a:solidFill>
                      <a:prstDash val="solid"/>
                      <a:round/>
                      <a:headEnd type="none" w="med" len="med"/>
                      <a:tailEnd type="none" w="med" len="med"/>
                    </a:lnL>
                    <a:lnR w="9525" cap="flat" cmpd="sng" algn="ctr">
                      <a:solidFill>
                        <a:srgbClr val="F4F4F4">
                          <a:alpha val="100000"/>
                        </a:srgbClr>
                      </a:solidFill>
                      <a:prstDash val="solid"/>
                      <a:round/>
                      <a:headEnd type="none" w="med" len="med"/>
                      <a:tailEnd type="none" w="med" len="med"/>
                    </a:lnR>
                    <a:lnT w="9525" cap="flat" cmpd="sng" algn="ctr">
                      <a:solidFill>
                        <a:srgbClr val="F4F4F4">
                          <a:alpha val="100000"/>
                        </a:srgbClr>
                      </a:solidFill>
                      <a:prstDash val="solid"/>
                      <a:round/>
                      <a:headEnd type="none" w="med" len="med"/>
                      <a:tailEnd type="none" w="med" len="med"/>
                    </a:lnT>
                    <a:lnB w="9525" cap="flat" cmpd="sng" algn="ctr">
                      <a:solidFill>
                        <a:srgbClr val="F4F4F4">
                          <a:alpha val="100000"/>
                        </a:srgbClr>
                      </a:solidFill>
                      <a:prstDash val="solid"/>
                      <a:round/>
                      <a:headEnd type="none" w="med" len="med"/>
                      <a:tailEnd type="none" w="med" len="med"/>
                    </a:lnB>
                    <a:solidFill>
                      <a:srgbClr val="E5E5E5"/>
                    </a:solidFill>
                  </a:tcPr>
                </a:tc>
                <a:tc>
                  <a:txBody>
                    <a:bodyPr/>
                    <a:lstStyle/>
                    <a:p>
                      <a:pPr algn="l"/>
                      <a:r>
                        <a:rPr lang="en-US" sz="800" dirty="0">
                          <a:solidFill>
                            <a:srgbClr val="000000"/>
                          </a:solidFill>
                          <a:latin typeface="DM Sans" pitchFamily="34" charset="0"/>
                          <a:ea typeface="DM Sans" pitchFamily="34" charset="-122"/>
                          <a:cs typeface="DM Sans" pitchFamily="34" charset="-120"/>
                        </a:rPr>
                        <a:t>Limited free features, freemium model involve upselling users to paid plans, reliance on self-reported data.</a:t>
                      </a:r>
                      <a:endParaRPr lang="en-US" sz="825" dirty="0">
                        <a:latin typeface="DM Sans" charset="0"/>
                        <a:ea typeface="DM Sans" charset="0"/>
                        <a:cs typeface="DM Sans" charset="0"/>
                      </a:endParaRPr>
                    </a:p>
                  </a:txBody>
                  <a:tcPr marL="52388" marR="52388" marT="52388" marB="52388" anchor="t">
                    <a:lnL w="9525" cap="flat" cmpd="sng" algn="ctr">
                      <a:solidFill>
                        <a:srgbClr val="F4F4F4">
                          <a:alpha val="100000"/>
                        </a:srgbClr>
                      </a:solidFill>
                      <a:prstDash val="solid"/>
                      <a:round/>
                      <a:headEnd type="none" w="med" len="med"/>
                      <a:tailEnd type="none" w="med" len="med"/>
                    </a:lnL>
                    <a:lnR w="9525" cap="flat" cmpd="sng" algn="ctr">
                      <a:solidFill>
                        <a:srgbClr val="F4F4F4">
                          <a:alpha val="100000"/>
                        </a:srgbClr>
                      </a:solidFill>
                      <a:prstDash val="solid"/>
                      <a:round/>
                      <a:headEnd type="none" w="med" len="med"/>
                      <a:tailEnd type="none" w="med" len="med"/>
                    </a:lnR>
                    <a:lnT w="9525" cap="flat" cmpd="sng" algn="ctr">
                      <a:solidFill>
                        <a:srgbClr val="F4F4F4">
                          <a:alpha val="100000"/>
                        </a:srgbClr>
                      </a:solidFill>
                      <a:prstDash val="solid"/>
                      <a:round/>
                      <a:headEnd type="none" w="med" len="med"/>
                      <a:tailEnd type="none" w="med" len="med"/>
                    </a:lnT>
                    <a:lnB w="9525" cap="flat" cmpd="sng" algn="ctr">
                      <a:solidFill>
                        <a:srgbClr val="F4F4F4">
                          <a:alpha val="100000"/>
                        </a:srgbClr>
                      </a:solidFill>
                      <a:prstDash val="solid"/>
                      <a:round/>
                      <a:headEnd type="none" w="med" len="med"/>
                      <a:tailEnd type="none" w="med" len="med"/>
                    </a:lnB>
                    <a:solidFill>
                      <a:srgbClr val="E5E5E5"/>
                    </a:solidFill>
                  </a:tcPr>
                </a:tc>
              </a:tr>
            </a:tbl>
          </a:graphicData>
        </a:graphic>
      </p:graphicFrame>
      <p:pic>
        <p:nvPicPr>
          <p:cNvPr id="5" name="Image 0" descr="https://pitch-assets-ccb95893-de3f-4266-973c-20049231b248.s3.eu-west-1.amazonaws.com/2e0af849-1aef-4fc7-bb73-b2e60bfcd862?pitch-bytes=4164&amp;pitch-content-type=image%2Fwebp">    </p:cNvPr>
          <p:cNvPicPr>
            <a:picLocks noChangeAspect="1"/>
          </p:cNvPicPr>
          <p:nvPr/>
        </p:nvPicPr>
        <p:blipFill>
          <a:blip r:embed="rId1"/>
          <a:srcRect l="8907" r="7634" t="27059" b="24511"/>
          <a:stretch/>
        </p:blipFill>
        <p:spPr>
          <a:xfrm>
            <a:off x="2601191" y="197117"/>
            <a:ext cx="763805" cy="443227"/>
          </a:xfrm>
          <a:prstGeom prst="rect">
            <a:avLst/>
          </a:prstGeom>
        </p:spPr>
      </p:pic>
      <p:pic>
        <p:nvPicPr>
          <p:cNvPr id="6" name="Image 1" descr="https://pitch-assets-ccb95893-de3f-4266-973c-20049231b248.s3.eu-west-1.amazonaws.com/a4ea6afc-aa68-4564-8a45-f80bbdbaa6e3?pitch-bytes=3774&amp;pitch-content-type=image%2Fwebp">    </p:cNvPr>
          <p:cNvPicPr>
            <a:picLocks noChangeAspect="1"/>
          </p:cNvPicPr>
          <p:nvPr/>
        </p:nvPicPr>
        <p:blipFill>
          <a:blip r:embed="rId2"/>
          <a:srcRect l="0" r="0" t="18932" b="19939"/>
          <a:stretch/>
        </p:blipFill>
        <p:spPr>
          <a:xfrm>
            <a:off x="5053858" y="197117"/>
            <a:ext cx="725072" cy="443227"/>
          </a:xfrm>
          <a:prstGeom prst="rect">
            <a:avLst/>
          </a:prstGeom>
        </p:spPr>
      </p:pic>
      <p:pic>
        <p:nvPicPr>
          <p:cNvPr id="7" name="Image 2" descr="https://pitch-assets-ccb95893-de3f-4266-973c-20049231b248.s3.eu-west-1.amazonaws.com/24a08e44-cd81-4af4-ad68-ae46a90fb5c3?pitch-bytes=9252&amp;pitch-content-type=image%2Fwebp">    </p:cNvPr>
          <p:cNvPicPr>
            <a:picLocks noChangeAspect="1"/>
          </p:cNvPicPr>
          <p:nvPr/>
        </p:nvPicPr>
        <p:blipFill>
          <a:blip r:embed="rId3"/>
          <a:srcRect l="0" r="0" t="4723" b="12349"/>
          <a:stretch/>
        </p:blipFill>
        <p:spPr>
          <a:xfrm>
            <a:off x="7601487" y="200786"/>
            <a:ext cx="525622" cy="435888"/>
          </a:xfrm>
          <a:prstGeom prst="rect">
            <a:avLst/>
          </a:prstGeom>
        </p:spPr>
      </p:pic>
      <p:sp>
        <p:nvSpPr>
          <p:cNvPr id="8" name="Text 1"/>
          <p:cNvSpPr/>
          <p:nvPr/>
        </p:nvSpPr>
        <p:spPr>
          <a:xfrm>
            <a:off x="2506027" y="-3912"/>
            <a:ext cx="945406" cy="222845"/>
          </a:xfrm>
          <a:prstGeom prst="rect">
            <a:avLst/>
          </a:prstGeom>
          <a:noFill/>
          <a:ln/>
        </p:spPr>
        <p:txBody>
          <a:bodyPr wrap="none" lIns="0" tIns="0" rIns="0" bIns="0" rtlCol="0" anchor="t">
            <a:spAutoFit/>
          </a:bodyPr>
          <a:lstStyle/>
          <a:p>
            <a:pPr algn="l">
              <a:lnSpc>
                <a:spcPts val="1755"/>
              </a:lnSpc>
            </a:pPr>
            <a:r>
              <a:rPr lang="en-US" sz="1400" b="1" spc="-24" kern="0" dirty="0">
                <a:solidFill>
                  <a:srgbClr val="000000"/>
                </a:solidFill>
                <a:latin typeface="DM Sans" pitchFamily="34" charset="0"/>
                <a:ea typeface="DM Sans" pitchFamily="34" charset="-122"/>
                <a:cs typeface="DM Sans" pitchFamily="34" charset="-120"/>
              </a:rPr>
              <a:t>BankBazaar</a:t>
            </a:r>
            <a:endParaRPr lang="en-US" sz="1350" dirty="0"/>
          </a:p>
        </p:txBody>
      </p:sp>
      <p:sp>
        <p:nvSpPr>
          <p:cNvPr id="9" name="Text 2"/>
          <p:cNvSpPr/>
          <p:nvPr/>
        </p:nvSpPr>
        <p:spPr>
          <a:xfrm>
            <a:off x="4939577" y="-2451"/>
            <a:ext cx="968722" cy="222845"/>
          </a:xfrm>
          <a:prstGeom prst="rect">
            <a:avLst/>
          </a:prstGeom>
          <a:noFill/>
          <a:ln/>
        </p:spPr>
        <p:txBody>
          <a:bodyPr wrap="none" lIns="0" tIns="0" rIns="0" bIns="0" rtlCol="0" anchor="t">
            <a:spAutoFit/>
          </a:bodyPr>
          <a:lstStyle/>
          <a:p>
            <a:pPr algn="l">
              <a:lnSpc>
                <a:spcPts val="1755"/>
              </a:lnSpc>
            </a:pPr>
            <a:r>
              <a:rPr lang="en-US" sz="1400" b="1" spc="-24" kern="0" dirty="0">
                <a:solidFill>
                  <a:srgbClr val="000000"/>
                </a:solidFill>
                <a:latin typeface="DM Sans" pitchFamily="34" charset="0"/>
                <a:ea typeface="DM Sans" pitchFamily="34" charset="-122"/>
                <a:cs typeface="DM Sans" pitchFamily="34" charset="-120"/>
              </a:rPr>
              <a:t>Paisabazaar</a:t>
            </a:r>
            <a:endParaRPr lang="en-US" sz="1350" dirty="0"/>
          </a:p>
        </p:txBody>
      </p:sp>
      <p:sp>
        <p:nvSpPr>
          <p:cNvPr id="10" name="Text 3"/>
          <p:cNvSpPr/>
          <p:nvPr/>
        </p:nvSpPr>
        <p:spPr>
          <a:xfrm>
            <a:off x="7340388" y="-2451"/>
            <a:ext cx="1040558" cy="222845"/>
          </a:xfrm>
          <a:prstGeom prst="rect">
            <a:avLst/>
          </a:prstGeom>
          <a:noFill/>
          <a:ln/>
        </p:spPr>
        <p:txBody>
          <a:bodyPr wrap="none" lIns="0" tIns="0" rIns="0" bIns="0" rtlCol="0" anchor="t">
            <a:spAutoFit/>
          </a:bodyPr>
          <a:lstStyle/>
          <a:p>
            <a:pPr algn="l">
              <a:lnSpc>
                <a:spcPts val="1755"/>
              </a:lnSpc>
            </a:pPr>
            <a:r>
              <a:rPr lang="en-US" sz="1400" b="1" spc="-24" kern="0" dirty="0">
                <a:solidFill>
                  <a:srgbClr val="000000"/>
                </a:solidFill>
                <a:latin typeface="DM Sans" pitchFamily="34" charset="0"/>
                <a:ea typeface="DM Sans" pitchFamily="34" charset="-122"/>
                <a:cs typeface="DM Sans" pitchFamily="34" charset="-120"/>
              </a:rPr>
              <a:t>CreditMantri</a:t>
            </a:r>
            <a:endParaRPr lang="en-US" sz="1350" dirty="0"/>
          </a:p>
        </p:txBody>
      </p:sp>
      <p:pic>
        <p:nvPicPr>
          <p:cNvPr id="11" name="Image 3" descr="https://pitch-assets-ccb95893-de3f-4266-973c-20049231b248.s3.eu-west-1.amazonaws.com/try-pitch-pdf-export-logo.svg">
            <a:hlinkClick r:id="rId6" tooltip=""/>
          </p:cNvPr>
          <p:cNvPicPr>
            <a:picLocks noChangeAspect="1"/>
          </p:cNvPicPr>
          <p:nvPr/>
        </p:nvPicPr>
        <p:blipFill>
          <a:blip r:embed="rId4">
            <a:extLst>
              <a:ext uri="{96DAC541-7B7A-43D3-8B79-37D633B846F1}">
                <asvg:svgBlip xmlns:asvg="http://schemas.microsoft.com/office/drawing/2016/SVG/main" r:embed="rId5"/>
              </a:ext>
            </a:extLst>
          </a:blip>
          <a:srcRect l="0" r="0" t="0" b="0"/>
          <a:stretch/>
        </p:blipFill>
        <p:spPr>
          <a:xfrm>
            <a:off x="136595" y="4803153"/>
            <a:ext cx="515221" cy="227303"/>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solidFill>
          <a:srgbClr val="FFFFFF"/>
        </a:solidFill>
      </p:bgPr>
    </p:bg>
    <p:spTree>
      <p:nvGrpSpPr>
        <p:cNvPr id="1" name=""/>
        <p:cNvGrpSpPr/>
        <p:nvPr/>
      </p:nvGrpSpPr>
      <p:grpSpPr>
        <a:xfrm>
          <a:off x="0" y="0"/>
          <a:ext cx="0" cy="0"/>
          <a:chOff x="0" y="0"/>
          <a:chExt cx="0" cy="0"/>
        </a:xfrm>
      </p:grpSpPr>
      <p:sp>
        <p:nvSpPr>
          <p:cNvPr id="3" name="Text 0"/>
          <p:cNvSpPr/>
          <p:nvPr/>
        </p:nvSpPr>
        <p:spPr>
          <a:xfrm>
            <a:off x="132947" y="207778"/>
            <a:ext cx="6577906" cy="259060"/>
          </a:xfrm>
          <a:prstGeom prst="rect">
            <a:avLst/>
          </a:prstGeom>
          <a:noFill/>
          <a:ln/>
        </p:spPr>
        <p:txBody>
          <a:bodyPr wrap="square" lIns="0" tIns="0" rIns="0" bIns="0" rtlCol="0" anchor="ctr"/>
          <a:lstStyle/>
          <a:p>
            <a:pPr algn="l">
              <a:lnSpc>
                <a:spcPts val="2040"/>
              </a:lnSpc>
            </a:pPr>
            <a:r>
              <a:rPr lang="en-US" sz="2400" b="1" spc="-72" kern="0" dirty="0">
                <a:solidFill>
                  <a:srgbClr val="000000"/>
                </a:solidFill>
                <a:latin typeface="Poppins" pitchFamily="34" charset="0"/>
                <a:ea typeface="Poppins" pitchFamily="34" charset="-122"/>
                <a:cs typeface="Poppins" pitchFamily="34" charset="-120"/>
              </a:rPr>
              <a:t>User Research (1/2)</a:t>
            </a:r>
            <a:endParaRPr lang="en-US" sz="2400" dirty="0"/>
          </a:p>
        </p:txBody>
      </p:sp>
      <p:sp>
        <p:nvSpPr>
          <p:cNvPr id="4" name="Text 1"/>
          <p:cNvSpPr/>
          <p:nvPr/>
        </p:nvSpPr>
        <p:spPr>
          <a:xfrm>
            <a:off x="137954" y="585378"/>
            <a:ext cx="9006036" cy="381000"/>
          </a:xfrm>
          <a:prstGeom prst="rect">
            <a:avLst/>
          </a:prstGeom>
          <a:noFill/>
          <a:ln/>
        </p:spPr>
        <p:txBody>
          <a:bodyPr wrap="square" lIns="0" tIns="0" rIns="0" bIns="0" rtlCol="0" anchor="t"/>
          <a:lstStyle/>
          <a:p>
            <a:pPr algn="l" marL="190500" indent="-190500">
              <a:lnSpc>
                <a:spcPts val="1500"/>
              </a:lnSpc>
              <a:buSzPct val="100000"/>
              <a:buChar char="•"/>
            </a:pPr>
            <a:r>
              <a:rPr lang="en-US" sz="1200" b="1" spc="-24" kern="0" dirty="0">
                <a:solidFill>
                  <a:srgbClr val="000000"/>
                </a:solidFill>
                <a:latin typeface="DM Sans" pitchFamily="34" charset="0"/>
                <a:ea typeface="DM Sans" pitchFamily="34" charset="-122"/>
                <a:cs typeface="DM Sans" pitchFamily="34" charset="-120"/>
              </a:rPr>
              <a:t>Conducted a Qualtrics form survey, gathering </a:t>
            </a:r>
            <a:pPr algn="l">
              <a:lnSpc>
                <a:spcPts val="1500"/>
              </a:lnSpc>
            </a:pPr>
            <a:r>
              <a:rPr lang="en-US" sz="1200" b="1" u="sng" spc="-24" kern="0" dirty="0">
                <a:solidFill>
                  <a:srgbClr val="09E395"/>
                </a:solidFill>
                <a:latin typeface="DM Sans" pitchFamily="34" charset="0"/>
                <a:ea typeface="DM Sans" pitchFamily="34" charset="-122"/>
                <a:cs typeface="DM Sans" pitchFamily="34" charset="-120"/>
                <a:hlinkClick r:id="rId1" invalidUrl="" action="" tgtFrame="" tooltip="" history="1" highlightClick="0" endSnd="0">
                  <a:extLst>
                    <a:ext uri="{A12FA001-AC4F-418D-AE19-62706E023703}">
                      <ahyp:hlinkClr xmlns:ahyp="http://schemas.microsoft.com/office/drawing/2018/hyperlinkcolor" val="tx"/>
                    </a:ext>
                  </a:extLst>
                </a:hlinkClick>
              </a:rPr>
              <a:t>40+ responses</a:t>
            </a:r>
            <a:pPr algn="l">
              <a:lnSpc>
                <a:spcPts val="1500"/>
              </a:lnSpc>
            </a:pPr>
            <a:r>
              <a:rPr lang="en-US" sz="1200" b="1" spc="-24" kern="0" dirty="0">
                <a:solidFill>
                  <a:srgbClr val="000000"/>
                </a:solidFill>
                <a:latin typeface="DM Sans" pitchFamily="34" charset="0"/>
                <a:ea typeface="DM Sans" pitchFamily="34" charset="-122"/>
                <a:cs typeface="DM Sans" pitchFamily="34" charset="-120"/>
              </a:rPr>
              <a:t> to understand the challenges throughout the customer journey of their loan search process</a:t>
            </a:r>
            <a:endParaRPr lang="en-US" sz="1200" dirty="0"/>
          </a:p>
        </p:txBody>
      </p:sp>
      <p:sp>
        <p:nvSpPr>
          <p:cNvPr id="5" name="Shape 2"/>
          <p:cNvSpPr/>
          <p:nvPr/>
        </p:nvSpPr>
        <p:spPr>
          <a:xfrm rot="5400000">
            <a:off x="3463401" y="2984209"/>
            <a:ext cx="3928766" cy="0"/>
          </a:xfrm>
          <a:prstGeom prst="line">
            <a:avLst/>
          </a:prstGeom>
          <a:solidFill>
            <a:srgbClr val="684BFF"/>
          </a:solidFill>
          <a:ln w="21167">
            <a:solidFill>
              <a:srgbClr val="09E395"/>
            </a:solidFill>
            <a:prstDash val="solid"/>
            <a:headEnd type="none"/>
            <a:tailEnd type="none"/>
          </a:ln>
        </p:spPr>
      </p:sp>
      <p:pic>
        <p:nvPicPr>
          <p:cNvPr id="6" name="Image 0" descr="https://pitch-assets-ccb95893-de3f-4266-973c-20049231b248.s3.eu-west-1.amazonaws.com/874a283e-6afe-417a-9479-e143cf70f9fd?pitch-bytes=66682&amp;pitch-content-type=image%2Fjpeg">    </p:cNvPr>
          <p:cNvPicPr>
            <a:picLocks noChangeAspect="1"/>
          </p:cNvPicPr>
          <p:nvPr/>
        </p:nvPicPr>
        <p:blipFill>
          <a:blip r:embed="rId2"/>
          <a:srcRect l="0" r="0" t="0" b="0"/>
          <a:stretch/>
        </p:blipFill>
        <p:spPr>
          <a:xfrm>
            <a:off x="5438058" y="1328926"/>
            <a:ext cx="3657600" cy="1001511"/>
          </a:xfrm>
          <a:prstGeom prst="rect">
            <a:avLst/>
          </a:prstGeom>
          <a:effectLst>
            <a:outerShdw sx="100000" sy="100000" kx="0" ky="0" algn="bl" rotWithShape="0" blurRad="3175" dist="50800" dir="2700000">
              <a:srgbClr val="000000">
                <a:alpha val="20000"/>
              </a:srgbClr>
            </a:outerShdw>
          </a:effectLst>
        </p:spPr>
      </p:pic>
      <p:pic>
        <p:nvPicPr>
          <p:cNvPr id="7" name="Image 1" descr="https://pitch-assets-ccb95893-de3f-4266-973c-20049231b248.s3.eu-west-1.amazonaws.com/7c46824d-0103-42a5-b1cd-62b418eb8238?pitch-bytes=80265&amp;pitch-content-type=image%2Fjpeg">    </p:cNvPr>
          <p:cNvPicPr>
            <a:picLocks noChangeAspect="1"/>
          </p:cNvPicPr>
          <p:nvPr/>
        </p:nvPicPr>
        <p:blipFill>
          <a:blip r:embed="rId3"/>
          <a:srcRect l="0" r="0" t="0" b="0"/>
          <a:stretch/>
        </p:blipFill>
        <p:spPr>
          <a:xfrm>
            <a:off x="5438058" y="2572983"/>
            <a:ext cx="3657600" cy="1001511"/>
          </a:xfrm>
          <a:prstGeom prst="rect">
            <a:avLst/>
          </a:prstGeom>
          <a:effectLst>
            <a:outerShdw sx="100000" sy="100000" kx="0" ky="0" algn="bl" rotWithShape="0" blurRad="3175" dist="50800" dir="2700000">
              <a:srgbClr val="000000">
                <a:alpha val="20000"/>
              </a:srgbClr>
            </a:outerShdw>
          </a:effectLst>
        </p:spPr>
      </p:pic>
      <p:pic>
        <p:nvPicPr>
          <p:cNvPr id="8" name="Image 2" descr="https://pitch-assets-ccb95893-de3f-4266-973c-20049231b248.s3.eu-west-1.amazonaws.com/c39f8bae-37ae-48e6-a3ef-2c49b6d968b6?pitch-bytes=61338&amp;pitch-content-type=image%2Fjpeg">    </p:cNvPr>
          <p:cNvPicPr>
            <a:picLocks noChangeAspect="1"/>
          </p:cNvPicPr>
          <p:nvPr/>
        </p:nvPicPr>
        <p:blipFill>
          <a:blip r:embed="rId4"/>
          <a:srcRect l="0" r="0" t="0" b="0"/>
          <a:stretch/>
        </p:blipFill>
        <p:spPr>
          <a:xfrm>
            <a:off x="5438058" y="3804064"/>
            <a:ext cx="3657600" cy="1001511"/>
          </a:xfrm>
          <a:prstGeom prst="rect">
            <a:avLst/>
          </a:prstGeom>
          <a:effectLst>
            <a:outerShdw sx="100000" sy="100000" kx="0" ky="0" algn="bl" rotWithShape="0" blurRad="3175" dist="50800" dir="2700000">
              <a:srgbClr val="000000">
                <a:alpha val="20000"/>
              </a:srgbClr>
            </a:outerShdw>
          </a:effectLst>
        </p:spPr>
      </p:pic>
      <p:sp>
        <p:nvSpPr>
          <p:cNvPr id="9" name="Text 3"/>
          <p:cNvSpPr/>
          <p:nvPr/>
        </p:nvSpPr>
        <p:spPr>
          <a:xfrm>
            <a:off x="438150" y="1019713"/>
            <a:ext cx="707330" cy="247650"/>
          </a:xfrm>
          <a:prstGeom prst="rect">
            <a:avLst/>
          </a:prstGeom>
          <a:noFill/>
          <a:ln/>
        </p:spPr>
        <p:txBody>
          <a:bodyPr wrap="none" lIns="0" tIns="0" rIns="0" bIns="0" rtlCol="0" anchor="t">
            <a:spAutoFit/>
          </a:bodyPr>
          <a:lstStyle/>
          <a:p>
            <a:pPr algn="l">
              <a:lnSpc>
                <a:spcPts val="1950"/>
              </a:lnSpc>
            </a:pPr>
            <a:r>
              <a:rPr lang="en-US" sz="1500" b="1" spc="-24" kern="0" dirty="0">
                <a:solidFill>
                  <a:srgbClr val="000000"/>
                </a:solidFill>
                <a:latin typeface="DM Sans" pitchFamily="34" charset="0"/>
                <a:ea typeface="DM Sans" pitchFamily="34" charset="-122"/>
                <a:cs typeface="DM Sans" pitchFamily="34" charset="-120"/>
              </a:rPr>
              <a:t>Insights</a:t>
            </a:r>
            <a:endParaRPr lang="en-US" sz="1500" dirty="0"/>
          </a:p>
        </p:txBody>
      </p:sp>
      <p:sp>
        <p:nvSpPr>
          <p:cNvPr id="10" name="Text 4"/>
          <p:cNvSpPr/>
          <p:nvPr/>
        </p:nvSpPr>
        <p:spPr>
          <a:xfrm>
            <a:off x="137954" y="1327447"/>
            <a:ext cx="5157589" cy="3619500"/>
          </a:xfrm>
          <a:prstGeom prst="rect">
            <a:avLst/>
          </a:prstGeom>
          <a:noFill/>
          <a:ln/>
        </p:spPr>
        <p:txBody>
          <a:bodyPr wrap="square" lIns="0" tIns="0" rIns="0" bIns="0" rtlCol="0" anchor="t"/>
          <a:lstStyle/>
          <a:p>
            <a:pPr algn="just" marL="190500" indent="-190500">
              <a:lnSpc>
                <a:spcPts val="1500"/>
              </a:lnSpc>
              <a:buSzPct val="100000"/>
              <a:buChar char="•"/>
            </a:pPr>
            <a:r>
              <a:rPr lang="en-US" sz="1200" b="1" spc="-24" kern="0" dirty="0">
                <a:solidFill>
                  <a:srgbClr val="000000"/>
                </a:solidFill>
                <a:latin typeface="DM Sans" pitchFamily="34" charset="0"/>
                <a:ea typeface="DM Sans" pitchFamily="34" charset="-122"/>
                <a:cs typeface="DM Sans" pitchFamily="34" charset="-120"/>
              </a:rPr>
              <a:t>Complex Loan Terms</a:t>
            </a:r>
            <a:pPr algn="just">
              <a:lnSpc>
                <a:spcPts val="1500"/>
              </a:lnSpc>
            </a:pPr>
            <a:r>
              <a:rPr lang="en-US" sz="1200" b="1" spc="-24" kern="0" dirty="0">
                <a:solidFill>
                  <a:srgbClr val="000000"/>
                </a:solidFill>
                <a:latin typeface="DM Sans" pitchFamily="34" charset="0"/>
                <a:ea typeface="DM Sans" pitchFamily="34" charset="-122"/>
                <a:cs typeface="DM Sans" pitchFamily="34" charset="-120"/>
              </a:rPr>
              <a:t>: 74% of users find understanding loan terms and conditions challenging.</a:t>
            </a:r>
            <a:endParaRPr lang="en-US" sz="1200" dirty="0"/>
          </a:p>
          <a:p>
            <a:pPr algn="just" marL="190500" indent="-190500">
              <a:lnSpc>
                <a:spcPts val="1500"/>
              </a:lnSpc>
              <a:buSzPct val="100000"/>
              <a:buChar char="•"/>
            </a:pPr>
            <a:r>
              <a:rPr lang="en-US" sz="1200" b="1" spc="-24" kern="0" dirty="0">
                <a:solidFill>
                  <a:srgbClr val="000000"/>
                </a:solidFill>
                <a:latin typeface="DM Sans" pitchFamily="34" charset="0"/>
                <a:ea typeface="DM Sans" pitchFamily="34" charset="-122"/>
                <a:cs typeface="DM Sans" pitchFamily="34" charset="-120"/>
              </a:rPr>
              <a:t>Comparison Difficulties</a:t>
            </a:r>
            <a:pPr algn="just">
              <a:lnSpc>
                <a:spcPts val="1500"/>
              </a:lnSpc>
            </a:pPr>
            <a:r>
              <a:rPr lang="en-US" sz="1200" b="1" spc="-24" kern="0" dirty="0">
                <a:solidFill>
                  <a:srgbClr val="000000"/>
                </a:solidFill>
                <a:latin typeface="DM Sans" pitchFamily="34" charset="0"/>
                <a:ea typeface="DM Sans" pitchFamily="34" charset="-122"/>
                <a:cs typeface="DM Sans" pitchFamily="34" charset="-120"/>
              </a:rPr>
              <a:t>: 67% of users struggle to compare different loan options effectively.</a:t>
            </a:r>
            <a:endParaRPr lang="en-US" sz="1200" dirty="0"/>
          </a:p>
          <a:p>
            <a:pPr algn="just" marL="190500" indent="-190500">
              <a:lnSpc>
                <a:spcPts val="1500"/>
              </a:lnSpc>
              <a:buSzPct val="100000"/>
              <a:buChar char="•"/>
            </a:pPr>
            <a:r>
              <a:rPr lang="en-US" sz="1200" b="1" spc="-24" kern="0" dirty="0">
                <a:solidFill>
                  <a:srgbClr val="000000"/>
                </a:solidFill>
                <a:latin typeface="DM Sans" pitchFamily="34" charset="0"/>
                <a:ea typeface="DM Sans" pitchFamily="34" charset="-122"/>
                <a:cs typeface="DM Sans" pitchFamily="34" charset="-120"/>
              </a:rPr>
              <a:t>Lengthy Application Process</a:t>
            </a:r>
            <a:pPr algn="just">
              <a:lnSpc>
                <a:spcPts val="1500"/>
              </a:lnSpc>
            </a:pPr>
            <a:r>
              <a:rPr lang="en-US" sz="1200" b="1" spc="-24" kern="0" dirty="0">
                <a:solidFill>
                  <a:srgbClr val="000000"/>
                </a:solidFill>
                <a:latin typeface="DM Sans" pitchFamily="34" charset="0"/>
                <a:ea typeface="DM Sans" pitchFamily="34" charset="-122"/>
                <a:cs typeface="DM Sans" pitchFamily="34" charset="-120"/>
              </a:rPr>
              <a:t>: 50% of users find the application process time-consuming and cumbersome.</a:t>
            </a:r>
            <a:endParaRPr lang="en-US" sz="1200" dirty="0"/>
          </a:p>
          <a:p>
            <a:pPr algn="just" marL="190500" indent="-190500">
              <a:lnSpc>
                <a:spcPts val="1500"/>
              </a:lnSpc>
              <a:buSzPct val="100000"/>
              <a:buChar char="•"/>
            </a:pPr>
            <a:r>
              <a:rPr lang="en-US" sz="1200" b="1" spc="-24" kern="0" dirty="0">
                <a:solidFill>
                  <a:srgbClr val="000000"/>
                </a:solidFill>
                <a:latin typeface="DM Sans" pitchFamily="34" charset="0"/>
                <a:ea typeface="DM Sans" pitchFamily="34" charset="-122"/>
                <a:cs typeface="DM Sans" pitchFamily="34" charset="-120"/>
              </a:rPr>
              <a:t>Documentation Hassles</a:t>
            </a:r>
            <a:pPr algn="just">
              <a:lnSpc>
                <a:spcPts val="1500"/>
              </a:lnSpc>
            </a:pPr>
            <a:r>
              <a:rPr lang="en-US" sz="1200" b="1" spc="-24" kern="0" dirty="0">
                <a:solidFill>
                  <a:srgbClr val="000000"/>
                </a:solidFill>
                <a:latin typeface="DM Sans" pitchFamily="34" charset="0"/>
                <a:ea typeface="DM Sans" pitchFamily="34" charset="-122"/>
                <a:cs typeface="DM Sans" pitchFamily="34" charset="-120"/>
              </a:rPr>
              <a:t>: 10% of users face challenges in providing the required documentation.</a:t>
            </a:r>
            <a:endParaRPr lang="en-US" sz="1200" dirty="0"/>
          </a:p>
          <a:p>
            <a:pPr algn="just" marL="190500" indent="-190500">
              <a:lnSpc>
                <a:spcPts val="1500"/>
              </a:lnSpc>
              <a:buSzPct val="100000"/>
              <a:buChar char="•"/>
            </a:pPr>
            <a:r>
              <a:rPr lang="en-US" sz="1200" b="1" spc="-24" kern="0" dirty="0">
                <a:solidFill>
                  <a:srgbClr val="000000"/>
                </a:solidFill>
                <a:latin typeface="DM Sans" pitchFamily="34" charset="0"/>
                <a:ea typeface="DM Sans" pitchFamily="34" charset="-122"/>
                <a:cs typeface="DM Sans" pitchFamily="34" charset="-120"/>
              </a:rPr>
              <a:t>Lack of Personalization</a:t>
            </a:r>
            <a:pPr algn="just">
              <a:lnSpc>
                <a:spcPts val="1500"/>
              </a:lnSpc>
            </a:pPr>
            <a:r>
              <a:rPr lang="en-US" sz="1200" b="1" spc="-24" kern="0" dirty="0">
                <a:solidFill>
                  <a:srgbClr val="000000"/>
                </a:solidFill>
                <a:latin typeface="DM Sans" pitchFamily="34" charset="0"/>
                <a:ea typeface="DM Sans" pitchFamily="34" charset="-122"/>
                <a:cs typeface="DM Sans" pitchFamily="34" charset="-120"/>
              </a:rPr>
              <a:t>: 29% of users feel that loan options are not tailored to their specific needs.</a:t>
            </a:r>
            <a:endParaRPr lang="en-US" sz="1200" dirty="0"/>
          </a:p>
          <a:p>
            <a:pPr algn="just" marL="190500" indent="-190500">
              <a:lnSpc>
                <a:spcPts val="1500"/>
              </a:lnSpc>
              <a:buSzPct val="100000"/>
              <a:buChar char="•"/>
            </a:pPr>
            <a:r>
              <a:rPr lang="en-US" sz="1200" b="1" spc="-24" kern="0" dirty="0">
                <a:solidFill>
                  <a:srgbClr val="000000"/>
                </a:solidFill>
                <a:latin typeface="DM Sans" pitchFamily="34" charset="0"/>
                <a:ea typeface="DM Sans" pitchFamily="34" charset="-122"/>
                <a:cs typeface="DM Sans" pitchFamily="34" charset="-120"/>
              </a:rPr>
              <a:t>Trust Factors</a:t>
            </a:r>
            <a:pPr algn="just">
              <a:lnSpc>
                <a:spcPts val="1500"/>
              </a:lnSpc>
            </a:pPr>
            <a:r>
              <a:rPr lang="en-US" sz="1200" b="1" spc="-24" kern="0" dirty="0">
                <a:solidFill>
                  <a:srgbClr val="000000"/>
                </a:solidFill>
                <a:latin typeface="DM Sans" pitchFamily="34" charset="0"/>
                <a:ea typeface="DM Sans" pitchFamily="34" charset="-122"/>
                <a:cs typeface="DM Sans" pitchFamily="34" charset="-120"/>
              </a:rPr>
              <a:t>: Users determine the trustworthiness of loan providers based on reviews and ratings (63%), recommendations (61%), and transparency in terms and conditions (56%).</a:t>
            </a:r>
            <a:endParaRPr lang="en-US" sz="1200" dirty="0"/>
          </a:p>
          <a:p>
            <a:pPr algn="just" marL="190500" indent="-190500">
              <a:lnSpc>
                <a:spcPts val="1500"/>
              </a:lnSpc>
              <a:buSzPct val="100000"/>
              <a:buChar char="•"/>
            </a:pPr>
            <a:r>
              <a:rPr lang="en-US" sz="1200" b="1" spc="-24" kern="0" dirty="0">
                <a:solidFill>
                  <a:srgbClr val="000000"/>
                </a:solidFill>
                <a:latin typeface="DM Sans" pitchFamily="34" charset="0"/>
                <a:ea typeface="DM Sans" pitchFamily="34" charset="-122"/>
                <a:cs typeface="DM Sans" pitchFamily="34" charset="-120"/>
              </a:rPr>
              <a:t>Platform Preferences</a:t>
            </a:r>
            <a:pPr algn="just">
              <a:lnSpc>
                <a:spcPts val="1500"/>
              </a:lnSpc>
            </a:pPr>
            <a:r>
              <a:rPr lang="en-US" sz="1200" b="1" spc="-24" kern="0" dirty="0">
                <a:solidFill>
                  <a:srgbClr val="000000"/>
                </a:solidFill>
                <a:latin typeface="DM Sans" pitchFamily="34" charset="0"/>
                <a:ea typeface="DM Sans" pitchFamily="34" charset="-122"/>
                <a:cs typeface="DM Sans" pitchFamily="34" charset="-120"/>
              </a:rPr>
              <a:t>: 45% prefer using websites, 43% prefer mobile apps, and 12% have no preference.</a:t>
            </a:r>
            <a:endParaRPr lang="en-US" sz="1200" dirty="0"/>
          </a:p>
          <a:p>
            <a:pPr algn="just" marL="190500" indent="-190500">
              <a:lnSpc>
                <a:spcPts val="1500"/>
              </a:lnSpc>
              <a:buSzPct val="100000"/>
              <a:buChar char="•"/>
            </a:pPr>
            <a:r>
              <a:rPr lang="en-US" sz="1200" b="1" spc="-24" kern="0" dirty="0">
                <a:solidFill>
                  <a:srgbClr val="000000"/>
                </a:solidFill>
                <a:latin typeface="DM Sans" pitchFamily="34" charset="0"/>
                <a:ea typeface="DM Sans" pitchFamily="34" charset="-122"/>
                <a:cs typeface="DM Sans" pitchFamily="34" charset="-120"/>
              </a:rPr>
              <a:t>Feature Expectations</a:t>
            </a:r>
            <a:pPr algn="just">
              <a:lnSpc>
                <a:spcPts val="1500"/>
              </a:lnSpc>
            </a:pPr>
            <a:r>
              <a:rPr lang="en-US" sz="1200" b="1" spc="-24" kern="0" dirty="0">
                <a:solidFill>
                  <a:srgbClr val="000000"/>
                </a:solidFill>
                <a:latin typeface="DM Sans" pitchFamily="34" charset="0"/>
                <a:ea typeface="DM Sans" pitchFamily="34" charset="-122"/>
                <a:cs typeface="DM Sans" pitchFamily="34" charset="-120"/>
              </a:rPr>
              <a:t>: Key features valued by users include easy comparison of loan options (62%), a simple application process (62%), personalized loan recommendations (52%), 24/7 customer support (57%), and secure document submission (60%).</a:t>
            </a:r>
            <a:endParaRPr lang="en-US" sz="1200" dirty="0"/>
          </a:p>
        </p:txBody>
      </p:sp>
      <p:pic>
        <p:nvPicPr>
          <p:cNvPr id="11" name="Image 3" descr="https://pitch-assets-ccb95893-de3f-4266-973c-20049231b248.s3.eu-west-1.amazonaws.com/try-pitch-pdf-export-logo.svg">
            <a:hlinkClick r:id="rId7" tooltip=""/>
          </p:cNvPr>
          <p:cNvPicPr>
            <a:picLocks noChangeAspect="1"/>
          </p:cNvPicPr>
          <p:nvPr/>
        </p:nvPicPr>
        <p:blipFill>
          <a:blip r:embed="rId5">
            <a:extLst>
              <a:ext uri="{96DAC541-7B7A-43D3-8B79-37D633B846F1}">
                <asvg:svgBlip xmlns:asvg="http://schemas.microsoft.com/office/drawing/2016/SVG/main" r:embed="rId6"/>
              </a:ext>
            </a:extLst>
          </a:blip>
          <a:srcRect l="0" r="0" t="0" b="0"/>
          <a:stretch/>
        </p:blipFill>
        <p:spPr>
          <a:xfrm>
            <a:off x="136595" y="4803153"/>
            <a:ext cx="515221" cy="227303"/>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solidFill>
          <a:srgbClr val="FFFFFF"/>
        </a:solidFill>
      </p:bgPr>
    </p:bg>
    <p:spTree>
      <p:nvGrpSpPr>
        <p:cNvPr id="1" name=""/>
        <p:cNvGrpSpPr/>
        <p:nvPr/>
      </p:nvGrpSpPr>
      <p:grpSpPr>
        <a:xfrm>
          <a:off x="0" y="0"/>
          <a:ext cx="0" cy="0"/>
          <a:chOff x="0" y="0"/>
          <a:chExt cx="0" cy="0"/>
        </a:xfrm>
      </p:grpSpPr>
      <p:sp>
        <p:nvSpPr>
          <p:cNvPr id="3" name="Text 0"/>
          <p:cNvSpPr/>
          <p:nvPr/>
        </p:nvSpPr>
        <p:spPr>
          <a:xfrm>
            <a:off x="132947" y="207778"/>
            <a:ext cx="6577906" cy="259060"/>
          </a:xfrm>
          <a:prstGeom prst="rect">
            <a:avLst/>
          </a:prstGeom>
          <a:noFill/>
          <a:ln/>
        </p:spPr>
        <p:txBody>
          <a:bodyPr wrap="square" lIns="0" tIns="0" rIns="0" bIns="0" rtlCol="0" anchor="ctr"/>
          <a:lstStyle/>
          <a:p>
            <a:pPr algn="l">
              <a:lnSpc>
                <a:spcPts val="2040"/>
              </a:lnSpc>
            </a:pPr>
            <a:r>
              <a:rPr lang="en-US" sz="2400" b="1" spc="-72" kern="0" dirty="0">
                <a:solidFill>
                  <a:srgbClr val="000000"/>
                </a:solidFill>
                <a:latin typeface="Poppins" pitchFamily="34" charset="0"/>
                <a:ea typeface="Poppins" pitchFamily="34" charset="-122"/>
                <a:cs typeface="Poppins" pitchFamily="34" charset="-120"/>
              </a:rPr>
              <a:t>User Research (2/2)</a:t>
            </a:r>
            <a:endParaRPr lang="en-US" sz="2400" dirty="0"/>
          </a:p>
        </p:txBody>
      </p:sp>
      <p:sp>
        <p:nvSpPr>
          <p:cNvPr id="4" name="Text 1"/>
          <p:cNvSpPr/>
          <p:nvPr/>
        </p:nvSpPr>
        <p:spPr>
          <a:xfrm>
            <a:off x="137954" y="585378"/>
            <a:ext cx="8791575" cy="190500"/>
          </a:xfrm>
          <a:prstGeom prst="rect">
            <a:avLst/>
          </a:prstGeom>
          <a:noFill/>
          <a:ln/>
        </p:spPr>
        <p:txBody>
          <a:bodyPr wrap="square" lIns="0" tIns="0" rIns="0" bIns="0" rtlCol="0" anchor="t"/>
          <a:lstStyle/>
          <a:p>
            <a:pPr algn="l" marL="190500" indent="-190500">
              <a:lnSpc>
                <a:spcPts val="1500"/>
              </a:lnSpc>
              <a:buSzPct val="100000"/>
              <a:buChar char="•"/>
            </a:pPr>
            <a:r>
              <a:rPr lang="en-US" sz="1200" b="1" spc="-24" kern="0" dirty="0">
                <a:solidFill>
                  <a:srgbClr val="000000"/>
                </a:solidFill>
                <a:latin typeface="DM Sans" pitchFamily="34" charset="0"/>
                <a:ea typeface="DM Sans" pitchFamily="34" charset="-122"/>
                <a:cs typeface="DM Sans" pitchFamily="34" charset="-120"/>
              </a:rPr>
              <a:t>Conducted </a:t>
            </a:r>
            <a:pPr algn="l">
              <a:lnSpc>
                <a:spcPts val="1500"/>
              </a:lnSpc>
            </a:pPr>
            <a:r>
              <a:rPr lang="en-US" sz="1200" b="1" u="sng" spc="-24" kern="0" dirty="0">
                <a:solidFill>
                  <a:srgbClr val="09E395"/>
                </a:solidFill>
                <a:latin typeface="DM Sans" pitchFamily="34" charset="0"/>
                <a:ea typeface="DM Sans" pitchFamily="34" charset="-122"/>
                <a:cs typeface="DM Sans" pitchFamily="34" charset="-120"/>
                <a:hlinkClick r:id="rId1" invalidUrl="" action="" tgtFrame="" tooltip="" history="1" highlightClick="0" endSnd="0">
                  <a:extLst>
                    <a:ext uri="{A12FA001-AC4F-418D-AE19-62706E023703}">
                      <ahyp:hlinkClr xmlns:ahyp="http://schemas.microsoft.com/office/drawing/2018/hyperlinkcolor" val="tx"/>
                    </a:ext>
                  </a:extLst>
                </a:hlinkClick>
              </a:rPr>
              <a:t>20+ user interviews </a:t>
            </a:r>
            <a:pPr algn="l">
              <a:lnSpc>
                <a:spcPts val="1500"/>
              </a:lnSpc>
            </a:pPr>
            <a:r>
              <a:rPr lang="en-US" sz="1200" b="1" spc="-24" kern="0" dirty="0">
                <a:solidFill>
                  <a:srgbClr val="000000"/>
                </a:solidFill>
                <a:latin typeface="DM Sans" pitchFamily="34" charset="0"/>
                <a:ea typeface="DM Sans" pitchFamily="34" charset="-122"/>
                <a:cs typeface="DM Sans" pitchFamily="34" charset="-120"/>
              </a:rPr>
              <a:t> to understand the challenges throughout the customer journey of their loan search process</a:t>
            </a:r>
            <a:endParaRPr lang="en-US" sz="1200" dirty="0"/>
          </a:p>
        </p:txBody>
      </p:sp>
      <p:sp>
        <p:nvSpPr>
          <p:cNvPr id="5" name="Shape 2"/>
          <p:cNvSpPr/>
          <p:nvPr/>
        </p:nvSpPr>
        <p:spPr>
          <a:xfrm rot="5400000">
            <a:off x="3862482" y="3041020"/>
            <a:ext cx="3924272" cy="0"/>
          </a:xfrm>
          <a:prstGeom prst="line">
            <a:avLst/>
          </a:prstGeom>
          <a:solidFill>
            <a:srgbClr val="684BFF"/>
          </a:solidFill>
          <a:ln w="21167">
            <a:solidFill>
              <a:srgbClr val="09E395"/>
            </a:solidFill>
            <a:prstDash val="solid"/>
            <a:headEnd type="none"/>
            <a:tailEnd type="none"/>
          </a:ln>
        </p:spPr>
      </p:sp>
      <p:sp>
        <p:nvSpPr>
          <p:cNvPr id="6" name="Text 3"/>
          <p:cNvSpPr/>
          <p:nvPr/>
        </p:nvSpPr>
        <p:spPr>
          <a:xfrm>
            <a:off x="137954" y="1080575"/>
            <a:ext cx="5572324" cy="4648200"/>
          </a:xfrm>
          <a:prstGeom prst="rect">
            <a:avLst/>
          </a:prstGeom>
          <a:noFill/>
          <a:ln/>
        </p:spPr>
        <p:txBody>
          <a:bodyPr wrap="square" lIns="0" tIns="0" rIns="0" bIns="0" rtlCol="0" anchor="t"/>
          <a:lstStyle/>
          <a:p>
            <a:pPr algn="just">
              <a:lnSpc>
                <a:spcPts val="1500"/>
              </a:lnSpc>
              <a:spcAft>
                <a:spcPts val="300"/>
              </a:spcAft>
            </a:pPr>
            <a:r>
              <a:rPr lang="en-US" sz="1200" b="1" spc="-24" kern="0" dirty="0">
                <a:solidFill>
                  <a:srgbClr val="000000"/>
                </a:solidFill>
                <a:latin typeface="DM Sans" pitchFamily="34" charset="0"/>
                <a:ea typeface="DM Sans" pitchFamily="34" charset="-122"/>
                <a:cs typeface="DM Sans" pitchFamily="34" charset="-120"/>
              </a:rPr>
              <a:t>Loan Search Process:</a:t>
            </a:r>
            <a:endParaRPr lang="en-US" sz="1200" dirty="0"/>
          </a:p>
          <a:p>
            <a:pPr algn="just" marL="190500" indent="-190500">
              <a:lnSpc>
                <a:spcPts val="1500"/>
              </a:lnSpc>
              <a:spcAft>
                <a:spcPts val="300"/>
              </a:spcAft>
              <a:buSzPct val="100000"/>
              <a:buChar char="•"/>
            </a:pPr>
            <a:r>
              <a:rPr lang="en-US" sz="1200" b="1" spc="-24" kern="0" dirty="0">
                <a:solidFill>
                  <a:srgbClr val="000000"/>
                </a:solidFill>
                <a:latin typeface="DM Sans" pitchFamily="34" charset="0"/>
                <a:ea typeface="DM Sans" pitchFamily="34" charset="-122"/>
                <a:cs typeface="DM Sans" pitchFamily="34" charset="-120"/>
              </a:rPr>
              <a:t>Preferred Channels:</a:t>
            </a:r>
            <a:pPr algn="just">
              <a:lnSpc>
                <a:spcPts val="1500"/>
              </a:lnSpc>
              <a:spcAft>
                <a:spcPts val="300"/>
              </a:spcAft>
            </a:pPr>
            <a:r>
              <a:rPr lang="en-US" sz="1200" b="0" spc="-24" kern="0" dirty="0">
                <a:solidFill>
                  <a:srgbClr val="000000"/>
                </a:solidFill>
                <a:latin typeface="DM Sans" pitchFamily="34" charset="0"/>
                <a:ea typeface="DM Sans" pitchFamily="34" charset="-122"/>
                <a:cs typeface="DM Sans" pitchFamily="34" charset="-120"/>
              </a:rPr>
              <a:t> Users primarily search for loans through online platforms, bank websites, financial comparison sites, and recommendations from friends and family.</a:t>
            </a:r>
            <a:endParaRPr lang="en-US" sz="1200" dirty="0"/>
          </a:p>
          <a:p>
            <a:pPr algn="just" marL="190500" indent="-190500">
              <a:lnSpc>
                <a:spcPts val="1500"/>
              </a:lnSpc>
              <a:spcAft>
                <a:spcPts val="300"/>
              </a:spcAft>
              <a:buSzPct val="100000"/>
              <a:buChar char="•"/>
            </a:pPr>
            <a:r>
              <a:rPr lang="en-US" sz="1200" b="1" spc="-24" kern="0" dirty="0">
                <a:solidFill>
                  <a:srgbClr val="000000"/>
                </a:solidFill>
                <a:latin typeface="DM Sans" pitchFamily="34" charset="0"/>
                <a:ea typeface="DM Sans" pitchFamily="34" charset="-122"/>
                <a:cs typeface="DM Sans" pitchFamily="34" charset="-120"/>
              </a:rPr>
              <a:t>Trust Sources:</a:t>
            </a:r>
            <a:pPr algn="just">
              <a:lnSpc>
                <a:spcPts val="1500"/>
              </a:lnSpc>
              <a:spcAft>
                <a:spcPts val="300"/>
              </a:spcAft>
            </a:pPr>
            <a:r>
              <a:rPr lang="en-US" sz="1200" b="0" spc="-24" kern="0" dirty="0">
                <a:solidFill>
                  <a:srgbClr val="000000"/>
                </a:solidFill>
                <a:latin typeface="DM Sans" pitchFamily="34" charset="0"/>
                <a:ea typeface="DM Sans" pitchFamily="34" charset="-122"/>
                <a:cs typeface="DM Sans" pitchFamily="34" charset="-120"/>
              </a:rPr>
              <a:t> Users trust official bank websites, well-known financial comparison sites, and personal recommendations for finding loan information.</a:t>
            </a:r>
            <a:endParaRPr lang="en-US" sz="1200" dirty="0"/>
          </a:p>
          <a:p>
            <a:pPr algn="just">
              <a:lnSpc>
                <a:spcPts val="1500"/>
              </a:lnSpc>
              <a:spcAft>
                <a:spcPts val="300"/>
              </a:spcAft>
            </a:pPr>
            <a:r>
              <a:rPr lang="en-US" sz="1200" b="1" spc="-24" kern="0" dirty="0">
                <a:solidFill>
                  <a:srgbClr val="000000"/>
                </a:solidFill>
                <a:latin typeface="DM Sans" pitchFamily="34" charset="0"/>
                <a:ea typeface="DM Sans" pitchFamily="34" charset="-122"/>
                <a:cs typeface="DM Sans" pitchFamily="34" charset="-120"/>
              </a:rPr>
              <a:t>Challenges Faced:</a:t>
            </a:r>
            <a:endParaRPr lang="en-US" sz="1200" dirty="0"/>
          </a:p>
          <a:p>
            <a:pPr algn="just" marL="190500" indent="-190500">
              <a:lnSpc>
                <a:spcPts val="1500"/>
              </a:lnSpc>
              <a:spcAft>
                <a:spcPts val="300"/>
              </a:spcAft>
              <a:buSzPct val="100000"/>
              <a:buChar char="•"/>
            </a:pPr>
            <a:r>
              <a:rPr lang="en-US" sz="1200" b="1" spc="-24" kern="0" dirty="0">
                <a:solidFill>
                  <a:srgbClr val="000000"/>
                </a:solidFill>
                <a:latin typeface="DM Sans" pitchFamily="34" charset="0"/>
                <a:ea typeface="DM Sans" pitchFamily="34" charset="-122"/>
                <a:cs typeface="DM Sans" pitchFamily="34" charset="-120"/>
              </a:rPr>
              <a:t>Complex Loan Terms:</a:t>
            </a:r>
            <a:pPr algn="just">
              <a:lnSpc>
                <a:spcPts val="1500"/>
              </a:lnSpc>
              <a:spcAft>
                <a:spcPts val="300"/>
              </a:spcAft>
            </a:pPr>
            <a:r>
              <a:rPr lang="en-US" sz="1200" b="0" spc="-24" kern="0" dirty="0">
                <a:solidFill>
                  <a:srgbClr val="000000"/>
                </a:solidFill>
                <a:latin typeface="DM Sans" pitchFamily="34" charset="0"/>
                <a:ea typeface="DM Sans" pitchFamily="34" charset="-122"/>
                <a:cs typeface="DM Sans" pitchFamily="34" charset="-120"/>
              </a:rPr>
              <a:t> Many users find loan terms and conditions difficult to understand, particularly due to complex jargon and hidden fees.</a:t>
            </a:r>
            <a:endParaRPr lang="en-US" sz="1200" dirty="0"/>
          </a:p>
          <a:p>
            <a:pPr algn="just" marL="190500" indent="-190500">
              <a:lnSpc>
                <a:spcPts val="1500"/>
              </a:lnSpc>
              <a:spcAft>
                <a:spcPts val="300"/>
              </a:spcAft>
              <a:buSzPct val="100000"/>
              <a:buChar char="•"/>
            </a:pPr>
            <a:r>
              <a:rPr lang="en-US" sz="1200" b="1" spc="-24" kern="0" dirty="0">
                <a:solidFill>
                  <a:srgbClr val="000000"/>
                </a:solidFill>
                <a:latin typeface="DM Sans" pitchFamily="34" charset="0"/>
                <a:ea typeface="DM Sans" pitchFamily="34" charset="-122"/>
                <a:cs typeface="DM Sans" pitchFamily="34" charset="-120"/>
              </a:rPr>
              <a:t>Comparison Difficulties:</a:t>
            </a:r>
            <a:pPr algn="just">
              <a:lnSpc>
                <a:spcPts val="1500"/>
              </a:lnSpc>
              <a:spcAft>
                <a:spcPts val="300"/>
              </a:spcAft>
            </a:pPr>
            <a:r>
              <a:rPr lang="en-US" sz="1200" b="0" spc="-24" kern="0" dirty="0">
                <a:solidFill>
                  <a:srgbClr val="000000"/>
                </a:solidFill>
                <a:latin typeface="DM Sans" pitchFamily="34" charset="0"/>
                <a:ea typeface="DM Sans" pitchFamily="34" charset="-122"/>
                <a:cs typeface="DM Sans" pitchFamily="34" charset="-120"/>
              </a:rPr>
              <a:t> Comparing numerous loan options is a significant challenge for users.</a:t>
            </a:r>
            <a:endParaRPr lang="en-US" sz="1200" dirty="0"/>
          </a:p>
          <a:p>
            <a:pPr algn="just" marL="190500" indent="-190500">
              <a:lnSpc>
                <a:spcPts val="1500"/>
              </a:lnSpc>
              <a:spcAft>
                <a:spcPts val="300"/>
              </a:spcAft>
              <a:buSzPct val="100000"/>
              <a:buChar char="•"/>
            </a:pPr>
            <a:r>
              <a:rPr lang="en-US" sz="1200" b="1" spc="-24" kern="0" dirty="0">
                <a:solidFill>
                  <a:srgbClr val="000000"/>
                </a:solidFill>
                <a:latin typeface="DM Sans" pitchFamily="34" charset="0"/>
                <a:ea typeface="DM Sans" pitchFamily="34" charset="-122"/>
                <a:cs typeface="DM Sans" pitchFamily="34" charset="-120"/>
              </a:rPr>
              <a:t>Lengthy Application Process: </a:t>
            </a:r>
            <a:pPr algn="just">
              <a:lnSpc>
                <a:spcPts val="1500"/>
              </a:lnSpc>
              <a:spcAft>
                <a:spcPts val="300"/>
              </a:spcAft>
            </a:pPr>
            <a:r>
              <a:rPr lang="en-US" sz="1200" b="0" spc="-24" kern="0" dirty="0">
                <a:solidFill>
                  <a:srgbClr val="000000"/>
                </a:solidFill>
                <a:latin typeface="DM Sans" pitchFamily="34" charset="0"/>
                <a:ea typeface="DM Sans" pitchFamily="34" charset="-122"/>
                <a:cs typeface="DM Sans" pitchFamily="34" charset="-120"/>
              </a:rPr>
              <a:t>The application process is often time-consuming and involves extensive documentation.</a:t>
            </a:r>
            <a:endParaRPr lang="en-US" sz="1200" dirty="0"/>
          </a:p>
          <a:p>
            <a:pPr algn="just" marL="190500" indent="-190500">
              <a:lnSpc>
                <a:spcPts val="1500"/>
              </a:lnSpc>
              <a:spcAft>
                <a:spcPts val="300"/>
              </a:spcAft>
              <a:buSzPct val="100000"/>
              <a:buChar char="•"/>
            </a:pPr>
            <a:r>
              <a:rPr lang="en-US" sz="1200" b="1" spc="-24" kern="0" dirty="0">
                <a:solidFill>
                  <a:srgbClr val="000000"/>
                </a:solidFill>
                <a:latin typeface="DM Sans" pitchFamily="34" charset="0"/>
                <a:ea typeface="DM Sans" pitchFamily="34" charset="-122"/>
                <a:cs typeface="DM Sans" pitchFamily="34" charset="-120"/>
              </a:rPr>
              <a:t>Documentation Hassles:</a:t>
            </a:r>
            <a:pPr algn="just">
              <a:lnSpc>
                <a:spcPts val="1500"/>
              </a:lnSpc>
              <a:spcAft>
                <a:spcPts val="300"/>
              </a:spcAft>
            </a:pPr>
            <a:r>
              <a:rPr lang="en-US" sz="1200" b="0" spc="-24" kern="0" dirty="0">
                <a:solidFill>
                  <a:srgbClr val="000000"/>
                </a:solidFill>
                <a:latin typeface="DM Sans" pitchFamily="34" charset="0"/>
                <a:ea typeface="DM Sans" pitchFamily="34" charset="-122"/>
                <a:cs typeface="DM Sans" pitchFamily="34" charset="-120"/>
              </a:rPr>
              <a:t> Providing the required documentation is a major barrier for many users.</a:t>
            </a:r>
            <a:endParaRPr lang="en-US" sz="1200" dirty="0"/>
          </a:p>
          <a:p>
            <a:pPr algn="just" marL="190500" indent="-190500">
              <a:lnSpc>
                <a:spcPts val="1500"/>
              </a:lnSpc>
              <a:spcAft>
                <a:spcPts val="300"/>
              </a:spcAft>
              <a:buSzPct val="100000"/>
              <a:buChar char="•"/>
            </a:pPr>
            <a:r>
              <a:rPr lang="en-US" sz="1200" b="1" spc="-24" kern="0" dirty="0">
                <a:solidFill>
                  <a:srgbClr val="000000"/>
                </a:solidFill>
                <a:latin typeface="DM Sans" pitchFamily="34" charset="0"/>
                <a:ea typeface="DM Sans" pitchFamily="34" charset="-122"/>
                <a:cs typeface="DM Sans" pitchFamily="34" charset="-120"/>
              </a:rPr>
              <a:t>Eligibility Issues: </a:t>
            </a:r>
            <a:pPr algn="just">
              <a:lnSpc>
                <a:spcPts val="1500"/>
              </a:lnSpc>
              <a:spcAft>
                <a:spcPts val="300"/>
              </a:spcAft>
            </a:pPr>
            <a:r>
              <a:rPr lang="en-US" sz="1200" b="0" spc="-24" kern="0" dirty="0">
                <a:solidFill>
                  <a:srgbClr val="000000"/>
                </a:solidFill>
                <a:latin typeface="DM Sans" pitchFamily="34" charset="0"/>
                <a:ea typeface="DM Sans" pitchFamily="34" charset="-122"/>
                <a:cs typeface="DM Sans" pitchFamily="34" charset="-120"/>
              </a:rPr>
              <a:t>Understanding and meeting eligibility criteria is a common challenge.</a:t>
            </a:r>
            <a:endParaRPr lang="en-US" sz="1200" dirty="0"/>
          </a:p>
          <a:p>
            <a:pPr algn="just" marL="190500" indent="-190500">
              <a:lnSpc>
                <a:spcPts val="1500"/>
              </a:lnSpc>
              <a:spcAft>
                <a:spcPts val="300"/>
              </a:spcAft>
              <a:buSzPct val="100000"/>
              <a:buChar char="•"/>
            </a:pPr>
            <a:r>
              <a:rPr lang="en-US" sz="1200" b="1" spc="-24" kern="0" dirty="0">
                <a:solidFill>
                  <a:srgbClr val="000000"/>
                </a:solidFill>
                <a:latin typeface="DM Sans" pitchFamily="34" charset="0"/>
                <a:ea typeface="DM Sans" pitchFamily="34" charset="-122"/>
                <a:cs typeface="DM Sans" pitchFamily="34" charset="-120"/>
              </a:rPr>
              <a:t>Security Concerns: </a:t>
            </a:r>
            <a:pPr algn="just">
              <a:lnSpc>
                <a:spcPts val="1500"/>
              </a:lnSpc>
              <a:spcAft>
                <a:spcPts val="300"/>
              </a:spcAft>
            </a:pPr>
            <a:r>
              <a:rPr lang="en-US" sz="1200" b="0" spc="-24" kern="0" dirty="0">
                <a:solidFill>
                  <a:srgbClr val="000000"/>
                </a:solidFill>
                <a:latin typeface="DM Sans" pitchFamily="34" charset="0"/>
                <a:ea typeface="DM Sans" pitchFamily="34" charset="-122"/>
                <a:cs typeface="DM Sans" pitchFamily="34" charset="-120"/>
              </a:rPr>
              <a:t>Users are concerned about the security and privacy of their financial information online.</a:t>
            </a:r>
            <a:endParaRPr lang="en-US" sz="1200" dirty="0"/>
          </a:p>
          <a:p>
            <a:pPr algn="just">
              <a:lnSpc>
                <a:spcPts val="1500"/>
              </a:lnSpc>
              <a:spcAft>
                <a:spcPts val="300"/>
              </a:spcAft>
            </a:pPr>
            <a:endParaRPr lang="en-US" sz="1200" dirty="0"/>
          </a:p>
          <a:p>
            <a:pPr algn="just">
              <a:lnSpc>
                <a:spcPts val="1500"/>
              </a:lnSpc>
              <a:spcAft>
                <a:spcPts val="300"/>
              </a:spcAft>
            </a:pPr>
            <a:endParaRPr lang="en-US" sz="1200" dirty="0"/>
          </a:p>
          <a:p>
            <a:pPr algn="just">
              <a:lnSpc>
                <a:spcPts val="1500"/>
              </a:lnSpc>
              <a:spcAft>
                <a:spcPts val="300"/>
              </a:spcAft>
            </a:pPr>
            <a:endParaRPr lang="en-US" sz="1200" dirty="0"/>
          </a:p>
        </p:txBody>
      </p:sp>
      <p:sp>
        <p:nvSpPr>
          <p:cNvPr id="7" name="Text 4"/>
          <p:cNvSpPr/>
          <p:nvPr/>
        </p:nvSpPr>
        <p:spPr>
          <a:xfrm>
            <a:off x="329022" y="779631"/>
            <a:ext cx="707331" cy="247650"/>
          </a:xfrm>
          <a:prstGeom prst="rect">
            <a:avLst/>
          </a:prstGeom>
          <a:noFill/>
          <a:ln/>
        </p:spPr>
        <p:txBody>
          <a:bodyPr wrap="none" lIns="0" tIns="0" rIns="0" bIns="0" rtlCol="0" anchor="t">
            <a:spAutoFit/>
          </a:bodyPr>
          <a:lstStyle/>
          <a:p>
            <a:pPr algn="l">
              <a:lnSpc>
                <a:spcPts val="1950"/>
              </a:lnSpc>
            </a:pPr>
            <a:r>
              <a:rPr lang="en-US" sz="1500" b="1" spc="-24" kern="0" dirty="0">
                <a:solidFill>
                  <a:srgbClr val="000000"/>
                </a:solidFill>
                <a:latin typeface="DM Sans" pitchFamily="34" charset="0"/>
                <a:ea typeface="DM Sans" pitchFamily="34" charset="-122"/>
                <a:cs typeface="DM Sans" pitchFamily="34" charset="-120"/>
              </a:rPr>
              <a:t>Insights</a:t>
            </a:r>
            <a:endParaRPr lang="en-US" sz="1500" dirty="0"/>
          </a:p>
        </p:txBody>
      </p:sp>
      <p:sp>
        <p:nvSpPr>
          <p:cNvPr id="8" name="Text 5"/>
          <p:cNvSpPr/>
          <p:nvPr/>
        </p:nvSpPr>
        <p:spPr>
          <a:xfrm>
            <a:off x="6723911" y="904112"/>
            <a:ext cx="797222" cy="247650"/>
          </a:xfrm>
          <a:prstGeom prst="rect">
            <a:avLst/>
          </a:prstGeom>
          <a:noFill/>
          <a:ln/>
        </p:spPr>
        <p:txBody>
          <a:bodyPr wrap="none" lIns="0" tIns="0" rIns="0" bIns="0" rtlCol="0" anchor="t">
            <a:spAutoFit/>
          </a:bodyPr>
          <a:lstStyle/>
          <a:p>
            <a:pPr algn="l">
              <a:lnSpc>
                <a:spcPts val="1950"/>
              </a:lnSpc>
            </a:pPr>
            <a:r>
              <a:rPr lang="en-US" sz="1500" b="1" spc="-24" kern="0" dirty="0">
                <a:solidFill>
                  <a:srgbClr val="000000"/>
                </a:solidFill>
                <a:latin typeface="DM Sans" pitchFamily="34" charset="0"/>
                <a:ea typeface="DM Sans" pitchFamily="34" charset="-122"/>
                <a:cs typeface="DM Sans" pitchFamily="34" charset="-120"/>
              </a:rPr>
              <a:t>Excerpts</a:t>
            </a:r>
            <a:endParaRPr lang="en-US" sz="1500" dirty="0"/>
          </a:p>
        </p:txBody>
      </p:sp>
      <p:sp>
        <p:nvSpPr>
          <p:cNvPr id="9" name="Text 6"/>
          <p:cNvSpPr/>
          <p:nvPr/>
        </p:nvSpPr>
        <p:spPr>
          <a:xfrm>
            <a:off x="5976291" y="1294708"/>
            <a:ext cx="3167608" cy="3619500"/>
          </a:xfrm>
          <a:prstGeom prst="rect">
            <a:avLst/>
          </a:prstGeom>
          <a:noFill/>
          <a:ln/>
        </p:spPr>
        <p:txBody>
          <a:bodyPr wrap="square" lIns="0" tIns="0" rIns="0" bIns="0" rtlCol="0" anchor="t"/>
          <a:lstStyle/>
          <a:p>
            <a:pPr algn="l">
              <a:lnSpc>
                <a:spcPts val="1500"/>
              </a:lnSpc>
            </a:pPr>
            <a:r>
              <a:rPr lang="en-US" sz="1200" b="0" spc="-24" kern="0" dirty="0">
                <a:solidFill>
                  <a:srgbClr val="000000"/>
                </a:solidFill>
                <a:latin typeface="DM Sans" pitchFamily="34" charset="0"/>
                <a:ea typeface="DM Sans" pitchFamily="34" charset="-122"/>
                <a:cs typeface="DM Sans" pitchFamily="34" charset="-120"/>
              </a:rPr>
              <a:t>"We often struggle to understand the complex terms and conditions of loans, which makes it difficult to make informed decisions."</a:t>
            </a:r>
            <a:endParaRPr lang="en-US" sz="1200" dirty="0"/>
          </a:p>
          <a:p>
            <a:pPr algn="l">
              <a:lnSpc>
                <a:spcPts val="1500"/>
              </a:lnSpc>
            </a:pPr>
            <a:r>
              <a:rPr lang="en-US" sz="1200" b="0" spc="-24" kern="0" dirty="0">
                <a:solidFill>
                  <a:srgbClr val="000000"/>
                </a:solidFill>
                <a:latin typeface="DM Sans" pitchFamily="34" charset="0"/>
                <a:ea typeface="DM Sans" pitchFamily="34" charset="-122"/>
                <a:cs typeface="DM Sans" pitchFamily="34" charset="-120"/>
              </a:rPr>
              <a:t>​</a:t>
            </a:r>
            <a:endParaRPr lang="en-US" sz="1200" dirty="0"/>
          </a:p>
          <a:p>
            <a:pPr algn="l">
              <a:lnSpc>
                <a:spcPts val="1500"/>
              </a:lnSpc>
            </a:pPr>
            <a:r>
              <a:rPr lang="en-US" sz="1200" b="0" spc="-24" kern="0" dirty="0">
                <a:solidFill>
                  <a:srgbClr val="000000"/>
                </a:solidFill>
                <a:latin typeface="DM Sans" pitchFamily="34" charset="0"/>
                <a:ea typeface="DM Sans" pitchFamily="34" charset="-122"/>
                <a:cs typeface="DM Sans" pitchFamily="34" charset="-120"/>
              </a:rPr>
              <a:t>"Comparing different loan options can be really confusing without clear and accessible information."</a:t>
            </a:r>
            <a:endParaRPr lang="en-US" sz="1200" dirty="0"/>
          </a:p>
          <a:p>
            <a:pPr algn="l">
              <a:lnSpc>
                <a:spcPts val="1500"/>
              </a:lnSpc>
            </a:pPr>
            <a:r>
              <a:rPr lang="en-US" sz="1200" b="0" spc="-24" kern="0" dirty="0">
                <a:solidFill>
                  <a:srgbClr val="000000"/>
                </a:solidFill>
                <a:latin typeface="DM Sans" pitchFamily="34" charset="0"/>
                <a:ea typeface="DM Sans" pitchFamily="34" charset="-122"/>
                <a:cs typeface="DM Sans" pitchFamily="34" charset="-120"/>
              </a:rPr>
              <a:t>​</a:t>
            </a:r>
            <a:endParaRPr lang="en-US" sz="1200" dirty="0"/>
          </a:p>
          <a:p>
            <a:pPr algn="l">
              <a:lnSpc>
                <a:spcPts val="1500"/>
              </a:lnSpc>
            </a:pPr>
            <a:r>
              <a:rPr lang="en-US" sz="1200" b="0" spc="-24" kern="0" dirty="0">
                <a:solidFill>
                  <a:srgbClr val="000000"/>
                </a:solidFill>
                <a:latin typeface="DM Sans" pitchFamily="34" charset="0"/>
                <a:ea typeface="DM Sans" pitchFamily="34" charset="-122"/>
                <a:cs typeface="DM Sans" pitchFamily="34" charset="-120"/>
              </a:rPr>
              <a:t>"The lengthy and cumbersome application process often deters me from completing my loan applications."</a:t>
            </a:r>
            <a:endParaRPr lang="en-US" sz="1200" dirty="0"/>
          </a:p>
          <a:p>
            <a:pPr algn="l">
              <a:lnSpc>
                <a:spcPts val="1500"/>
              </a:lnSpc>
            </a:pPr>
            <a:endParaRPr lang="en-US" sz="1200" dirty="0"/>
          </a:p>
          <a:p>
            <a:pPr algn="l">
              <a:lnSpc>
                <a:spcPts val="1500"/>
              </a:lnSpc>
            </a:pPr>
            <a:r>
              <a:rPr lang="en-US" sz="1200" b="0" spc="-24" kern="0" dirty="0">
                <a:solidFill>
                  <a:srgbClr val="000000"/>
                </a:solidFill>
                <a:latin typeface="DM Sans" pitchFamily="34" charset="0"/>
                <a:ea typeface="DM Sans" pitchFamily="34" charset="-122"/>
                <a:cs typeface="DM Sans" pitchFamily="34" charset="-120"/>
              </a:rPr>
              <a:t>"Gathering and submitting the required documentation is a significant hassle."</a:t>
            </a:r>
            <a:endParaRPr lang="en-US" sz="1200" dirty="0"/>
          </a:p>
          <a:p>
            <a:pPr algn="l">
              <a:lnSpc>
                <a:spcPts val="1500"/>
              </a:lnSpc>
            </a:pPr>
            <a:endParaRPr lang="en-US" sz="1200" dirty="0"/>
          </a:p>
          <a:p>
            <a:pPr algn="l">
              <a:lnSpc>
                <a:spcPts val="1500"/>
              </a:lnSpc>
            </a:pPr>
            <a:r>
              <a:rPr lang="en-US" sz="1200" b="0" spc="-24" kern="0" dirty="0">
                <a:solidFill>
                  <a:srgbClr val="000000"/>
                </a:solidFill>
                <a:latin typeface="DM Sans" pitchFamily="34" charset="0"/>
                <a:ea typeface="DM Sans" pitchFamily="34" charset="-122"/>
                <a:cs typeface="DM Sans" pitchFamily="34" charset="-120"/>
              </a:rPr>
              <a:t>"I have concerns about the security and privacy of my financial information when using online loan platforms."</a:t>
            </a:r>
            <a:endParaRPr lang="en-US" sz="1200" dirty="0"/>
          </a:p>
          <a:p>
            <a:pPr algn="l">
              <a:lnSpc>
                <a:spcPts val="1500"/>
              </a:lnSpc>
            </a:pPr>
            <a:endParaRPr lang="en-US" sz="1200" dirty="0"/>
          </a:p>
        </p:txBody>
      </p:sp>
      <p:pic>
        <p:nvPicPr>
          <p:cNvPr id="10" name="Image 0" descr="https://pitch-assets-ccb95893-de3f-4266-973c-20049231b248.s3.eu-west-1.amazonaws.com/try-pitch-pdf-export-logo.svg">
            <a:hlinkClick r:id="rId4" tooltip=""/>
          </p:cNvPr>
          <p:cNvPicPr>
            <a:picLocks noChangeAspect="1"/>
          </p:cNvPicPr>
          <p:nvPr/>
        </p:nvPicPr>
        <p:blipFill>
          <a:blip r:embed="rId2">
            <a:extLst>
              <a:ext uri="{96DAC541-7B7A-43D3-8B79-37D633B846F1}">
                <asvg:svgBlip xmlns:asvg="http://schemas.microsoft.com/office/drawing/2016/SVG/main" r:embed="rId3"/>
              </a:ext>
            </a:extLst>
          </a:blip>
          <a:srcRect l="0" r="0" t="0" b="0"/>
          <a:stretch/>
        </p:blipFill>
        <p:spPr>
          <a:xfrm>
            <a:off x="136595" y="4803153"/>
            <a:ext cx="515221" cy="227303"/>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solidFill>
          <a:srgbClr val="FFFFFF"/>
        </a:solidFill>
      </p:bgPr>
    </p:bg>
    <p:spTree>
      <p:nvGrpSpPr>
        <p:cNvPr id="1" name=""/>
        <p:cNvGrpSpPr/>
        <p:nvPr/>
      </p:nvGrpSpPr>
      <p:grpSpPr>
        <a:xfrm>
          <a:off x="0" y="0"/>
          <a:ext cx="0" cy="0"/>
          <a:chOff x="0" y="0"/>
          <a:chExt cx="0" cy="0"/>
        </a:xfrm>
      </p:grpSpPr>
      <p:sp>
        <p:nvSpPr>
          <p:cNvPr id="3" name="Text 0"/>
          <p:cNvSpPr/>
          <p:nvPr/>
        </p:nvSpPr>
        <p:spPr>
          <a:xfrm>
            <a:off x="132947" y="207778"/>
            <a:ext cx="6577905" cy="259060"/>
          </a:xfrm>
          <a:prstGeom prst="rect">
            <a:avLst/>
          </a:prstGeom>
          <a:noFill/>
          <a:ln/>
        </p:spPr>
        <p:txBody>
          <a:bodyPr wrap="square" lIns="0" tIns="0" rIns="0" bIns="0" rtlCol="0" anchor="ctr"/>
          <a:lstStyle/>
          <a:p>
            <a:pPr algn="l">
              <a:lnSpc>
                <a:spcPts val="2040"/>
              </a:lnSpc>
            </a:pPr>
            <a:r>
              <a:rPr lang="en-US" sz="2400" b="1" spc="-72" kern="0" dirty="0">
                <a:solidFill>
                  <a:srgbClr val="000000"/>
                </a:solidFill>
                <a:latin typeface="Poppins" pitchFamily="34" charset="0"/>
                <a:ea typeface="Poppins" pitchFamily="34" charset="-122"/>
                <a:cs typeface="Poppins" pitchFamily="34" charset="-120"/>
              </a:rPr>
              <a:t>User Research (2/2)</a:t>
            </a:r>
            <a:endParaRPr lang="en-US" sz="2400" dirty="0"/>
          </a:p>
        </p:txBody>
      </p:sp>
      <p:sp>
        <p:nvSpPr>
          <p:cNvPr id="4" name="Shape 1"/>
          <p:cNvSpPr/>
          <p:nvPr/>
        </p:nvSpPr>
        <p:spPr>
          <a:xfrm rot="5400000">
            <a:off x="3104548" y="2942805"/>
            <a:ext cx="3815144" cy="0"/>
          </a:xfrm>
          <a:prstGeom prst="line">
            <a:avLst/>
          </a:prstGeom>
          <a:solidFill>
            <a:srgbClr val="684BFF"/>
          </a:solidFill>
          <a:ln w="21167">
            <a:solidFill>
              <a:srgbClr val="09E395"/>
            </a:solidFill>
            <a:prstDash val="solid"/>
            <a:headEnd type="none"/>
            <a:tailEnd type="none"/>
          </a:ln>
        </p:spPr>
      </p:sp>
      <p:sp>
        <p:nvSpPr>
          <p:cNvPr id="5" name="Text 2"/>
          <p:cNvSpPr/>
          <p:nvPr/>
        </p:nvSpPr>
        <p:spPr>
          <a:xfrm>
            <a:off x="274458" y="637765"/>
            <a:ext cx="707331" cy="247650"/>
          </a:xfrm>
          <a:prstGeom prst="rect">
            <a:avLst/>
          </a:prstGeom>
          <a:noFill/>
          <a:ln/>
        </p:spPr>
        <p:txBody>
          <a:bodyPr wrap="none" lIns="0" tIns="0" rIns="0" bIns="0" rtlCol="0" anchor="t">
            <a:spAutoFit/>
          </a:bodyPr>
          <a:lstStyle/>
          <a:p>
            <a:pPr algn="l">
              <a:lnSpc>
                <a:spcPts val="1950"/>
              </a:lnSpc>
            </a:pPr>
            <a:r>
              <a:rPr lang="en-US" sz="1500" b="1" spc="-24" kern="0" dirty="0">
                <a:solidFill>
                  <a:srgbClr val="000000"/>
                </a:solidFill>
                <a:latin typeface="DM Sans" pitchFamily="34" charset="0"/>
                <a:ea typeface="DM Sans" pitchFamily="34" charset="-122"/>
                <a:cs typeface="DM Sans" pitchFamily="34" charset="-120"/>
              </a:rPr>
              <a:t>Insights</a:t>
            </a:r>
            <a:endParaRPr lang="en-US" sz="1500" dirty="0"/>
          </a:p>
        </p:txBody>
      </p:sp>
      <p:sp>
        <p:nvSpPr>
          <p:cNvPr id="6" name="Text 3"/>
          <p:cNvSpPr/>
          <p:nvPr/>
        </p:nvSpPr>
        <p:spPr>
          <a:xfrm>
            <a:off x="6723911" y="642205"/>
            <a:ext cx="797223" cy="247650"/>
          </a:xfrm>
          <a:prstGeom prst="rect">
            <a:avLst/>
          </a:prstGeom>
          <a:noFill/>
          <a:ln/>
        </p:spPr>
        <p:txBody>
          <a:bodyPr wrap="none" lIns="0" tIns="0" rIns="0" bIns="0" rtlCol="0" anchor="t">
            <a:spAutoFit/>
          </a:bodyPr>
          <a:lstStyle/>
          <a:p>
            <a:pPr algn="l">
              <a:lnSpc>
                <a:spcPts val="1950"/>
              </a:lnSpc>
            </a:pPr>
            <a:r>
              <a:rPr lang="en-US" sz="1500" b="1" spc="-24" kern="0" dirty="0">
                <a:solidFill>
                  <a:srgbClr val="000000"/>
                </a:solidFill>
                <a:latin typeface="DM Sans" pitchFamily="34" charset="0"/>
                <a:ea typeface="DM Sans" pitchFamily="34" charset="-122"/>
                <a:cs typeface="DM Sans" pitchFamily="34" charset="-120"/>
              </a:rPr>
              <a:t>Excerpts</a:t>
            </a:r>
            <a:endParaRPr lang="en-US" sz="1500" dirty="0"/>
          </a:p>
        </p:txBody>
      </p:sp>
      <p:sp>
        <p:nvSpPr>
          <p:cNvPr id="7" name="Text 4"/>
          <p:cNvSpPr/>
          <p:nvPr/>
        </p:nvSpPr>
        <p:spPr>
          <a:xfrm>
            <a:off x="5114181" y="1131017"/>
            <a:ext cx="4011811" cy="1905000"/>
          </a:xfrm>
          <a:prstGeom prst="rect">
            <a:avLst/>
          </a:prstGeom>
          <a:noFill/>
          <a:ln/>
        </p:spPr>
        <p:txBody>
          <a:bodyPr wrap="square" lIns="0" tIns="0" rIns="0" bIns="0" rtlCol="0" anchor="t"/>
          <a:lstStyle/>
          <a:p>
            <a:pPr algn="l">
              <a:lnSpc>
                <a:spcPts val="1500"/>
              </a:lnSpc>
            </a:pPr>
            <a:r>
              <a:rPr lang="en-US" sz="1200" b="0" spc="-24" kern="0" dirty="0">
                <a:solidFill>
                  <a:srgbClr val="000000"/>
                </a:solidFill>
                <a:latin typeface="DM Sans" pitchFamily="34" charset="0"/>
                <a:ea typeface="DM Sans" pitchFamily="34" charset="-122"/>
                <a:cs typeface="DM Sans" pitchFamily="34" charset="-120"/>
              </a:rPr>
              <a:t>"A positive experience for me would involve having access to a simple chatbot that can answer my questions in real-time and provide a good explanation of the amortization table. I need the table to clearly break down every piece of information, including the principal amount, interest, and how my payments are allocated over time. This would help me better understand my loan and make more informed financial decisions. Having this kind of detailed, accessible information at my fingertips would greatly enhance my trust in the platform and improve my overall experience."</a:t>
            </a:r>
            <a:endParaRPr lang="en-US" sz="1200" dirty="0"/>
          </a:p>
        </p:txBody>
      </p:sp>
      <p:sp>
        <p:nvSpPr>
          <p:cNvPr id="8" name="Text 5"/>
          <p:cNvSpPr/>
          <p:nvPr/>
        </p:nvSpPr>
        <p:spPr>
          <a:xfrm>
            <a:off x="39739" y="1131017"/>
            <a:ext cx="4862711" cy="3619500"/>
          </a:xfrm>
          <a:prstGeom prst="rect">
            <a:avLst/>
          </a:prstGeom>
          <a:noFill/>
          <a:ln/>
        </p:spPr>
        <p:txBody>
          <a:bodyPr wrap="square" lIns="0" tIns="0" rIns="0" bIns="0" rtlCol="0" anchor="t"/>
          <a:lstStyle/>
          <a:p>
            <a:pPr algn="just" marL="190500" indent="-190500">
              <a:lnSpc>
                <a:spcPts val="1500"/>
              </a:lnSpc>
              <a:buSzPct val="100000"/>
              <a:buChar char="•"/>
            </a:pPr>
            <a:r>
              <a:rPr lang="en-US" sz="1200" b="0" spc="-24" kern="0" dirty="0">
                <a:solidFill>
                  <a:srgbClr val="000000"/>
                </a:solidFill>
                <a:latin typeface="DM Sans" pitchFamily="34" charset="0"/>
                <a:ea typeface="DM Sans" pitchFamily="34" charset="-122"/>
                <a:cs typeface="DM Sans" pitchFamily="34" charset="-120"/>
              </a:rPr>
              <a:t>Users seek a simple chatbot that can provide real-time assistance and answer queries instantly.</a:t>
            </a:r>
            <a:endParaRPr lang="en-US" sz="1200" dirty="0"/>
          </a:p>
          <a:p>
            <a:pPr algn="just">
              <a:lnSpc>
                <a:spcPts val="1500"/>
              </a:lnSpc>
            </a:pPr>
            <a:endParaRPr lang="en-US" sz="1200" dirty="0"/>
          </a:p>
          <a:p>
            <a:pPr algn="just" marL="190500" indent="-190500">
              <a:lnSpc>
                <a:spcPts val="1500"/>
              </a:lnSpc>
              <a:buSzPct val="100000"/>
              <a:buChar char="•"/>
            </a:pPr>
            <a:r>
              <a:rPr lang="en-US" sz="1200" b="0" spc="-24" kern="0" dirty="0">
                <a:solidFill>
                  <a:srgbClr val="000000"/>
                </a:solidFill>
                <a:latin typeface="DM Sans" pitchFamily="34" charset="0"/>
                <a:ea typeface="DM Sans" pitchFamily="34" charset="-122"/>
                <a:cs typeface="DM Sans" pitchFamily="34" charset="-120"/>
              </a:rPr>
              <a:t>There is a strong demand for clear and detailed explanations of the amortization table, breaking down principal, interest, and payment allocations.</a:t>
            </a:r>
            <a:endParaRPr lang="en-US" sz="1200" dirty="0"/>
          </a:p>
          <a:p>
            <a:pPr algn="just">
              <a:lnSpc>
                <a:spcPts val="1500"/>
              </a:lnSpc>
            </a:pPr>
            <a:endParaRPr lang="en-US" sz="1200" dirty="0"/>
          </a:p>
          <a:p>
            <a:pPr algn="just" marL="190500" indent="-190500">
              <a:lnSpc>
                <a:spcPts val="1500"/>
              </a:lnSpc>
              <a:buSzPct val="100000"/>
              <a:buChar char="•"/>
            </a:pPr>
            <a:r>
              <a:rPr lang="en-US" sz="1200" b="0" spc="-24" kern="0" dirty="0">
                <a:solidFill>
                  <a:srgbClr val="000000"/>
                </a:solidFill>
                <a:latin typeface="DM Sans" pitchFamily="34" charset="0"/>
                <a:ea typeface="DM Sans" pitchFamily="34" charset="-122"/>
                <a:cs typeface="DM Sans" pitchFamily="34" charset="-120"/>
              </a:rPr>
              <a:t>Having easy access to this detailed information helps users understand their loans better and make informed financial decisions.</a:t>
            </a:r>
            <a:endParaRPr lang="en-US" sz="1200" dirty="0"/>
          </a:p>
          <a:p>
            <a:pPr algn="just">
              <a:lnSpc>
                <a:spcPts val="1500"/>
              </a:lnSpc>
            </a:pPr>
            <a:endParaRPr lang="en-US" sz="1200" dirty="0"/>
          </a:p>
          <a:p>
            <a:pPr algn="just" marL="190500" indent="-190500">
              <a:lnSpc>
                <a:spcPts val="1500"/>
              </a:lnSpc>
              <a:buSzPct val="100000"/>
              <a:buChar char="•"/>
            </a:pPr>
            <a:r>
              <a:rPr lang="en-US" sz="1200" b="0" spc="-24" kern="0" dirty="0">
                <a:solidFill>
                  <a:srgbClr val="000000"/>
                </a:solidFill>
                <a:latin typeface="DM Sans" pitchFamily="34" charset="0"/>
                <a:ea typeface="DM Sans" pitchFamily="34" charset="-122"/>
                <a:cs typeface="DM Sans" pitchFamily="34" charset="-120"/>
              </a:rPr>
              <a:t>A user-friendly chatbot and comprehensive amortization details enhance trust and improve the overall user experience on the platform.</a:t>
            </a:r>
            <a:endParaRPr lang="en-US" sz="1200" dirty="0"/>
          </a:p>
          <a:p>
            <a:pPr algn="just">
              <a:lnSpc>
                <a:spcPts val="1500"/>
              </a:lnSpc>
            </a:pPr>
            <a:endParaRPr lang="en-US" sz="1200" dirty="0"/>
          </a:p>
          <a:p>
            <a:pPr algn="just" marL="190500" indent="-190500">
              <a:lnSpc>
                <a:spcPts val="1500"/>
              </a:lnSpc>
              <a:buSzPct val="100000"/>
              <a:buChar char="•"/>
            </a:pPr>
            <a:r>
              <a:rPr lang="en-US" sz="1200" b="0" spc="-24" kern="0" dirty="0">
                <a:solidFill>
                  <a:srgbClr val="000000"/>
                </a:solidFill>
                <a:latin typeface="DM Sans" pitchFamily="34" charset="0"/>
                <a:ea typeface="DM Sans" pitchFamily="34" charset="-122"/>
                <a:cs typeface="DM Sans" pitchFamily="34" charset="-120"/>
              </a:rPr>
              <a:t>Users are highly concerned about privacy and the potential for spam calls after sharing their financial information with online loan platforms. Many users have experienced their information being sold to third parties, leading to a significant increase in unwanted and disruptive calls. This concern greatly impacts their willingness to use such services.</a:t>
            </a:r>
            <a:endParaRPr lang="en-US" sz="1200" dirty="0"/>
          </a:p>
        </p:txBody>
      </p:sp>
      <p:sp>
        <p:nvSpPr>
          <p:cNvPr id="9" name="Text 6"/>
          <p:cNvSpPr/>
          <p:nvPr/>
        </p:nvSpPr>
        <p:spPr>
          <a:xfrm>
            <a:off x="5112225" y="3322529"/>
            <a:ext cx="4011563" cy="1524000"/>
          </a:xfrm>
          <a:prstGeom prst="rect">
            <a:avLst/>
          </a:prstGeom>
          <a:noFill/>
          <a:ln/>
        </p:spPr>
        <p:txBody>
          <a:bodyPr wrap="square" lIns="0" tIns="0" rIns="0" bIns="0" rtlCol="0" anchor="t"/>
          <a:lstStyle/>
          <a:p>
            <a:pPr algn="l">
              <a:lnSpc>
                <a:spcPts val="1500"/>
              </a:lnSpc>
            </a:pPr>
            <a:r>
              <a:rPr lang="en-US" sz="1200" b="0" spc="-24" kern="0" dirty="0">
                <a:solidFill>
                  <a:srgbClr val="000000"/>
                </a:solidFill>
                <a:latin typeface="DM Sans" pitchFamily="34" charset="0"/>
                <a:ea typeface="DM Sans" pitchFamily="34" charset="-122"/>
                <a:cs typeface="DM Sans" pitchFamily="34" charset="-120"/>
              </a:rPr>
              <a:t>"I might feel hesitant to share my financial information with an online loan matching platform like Spring Money because I'm worried about receiving spam calls. Generally, these companies sell users' information on the internet, which leads to a flood of unwanted calls and makes it very difficult to manage. To feel secure, I need assurance that my information will be kept private and not shared with third parties."</a:t>
            </a:r>
            <a:endParaRPr lang="en-US" sz="1200" dirty="0"/>
          </a:p>
        </p:txBody>
      </p:sp>
      <p:pic>
        <p:nvPicPr>
          <p:cNvPr id="10" name="Image 0" descr="https://pitch-assets-ccb95893-de3f-4266-973c-20049231b248.s3.eu-west-1.amazonaws.com/try-pitch-pdf-export-logo.svg">
            <a:hlinkClick r:id="rId3" tooltip=""/>
          </p:cNvPr>
          <p:cNvPicPr>
            <a:picLocks noChangeAspect="1"/>
          </p:cNvPicPr>
          <p:nvPr/>
        </p:nvPicPr>
        <p:blipFill>
          <a:blip r:embed="rId1">
            <a:extLst>
              <a:ext uri="{96DAC541-7B7A-43D3-8B79-37D633B846F1}">
                <asvg:svgBlip xmlns:asvg="http://schemas.microsoft.com/office/drawing/2016/SVG/main" r:embed="rId2"/>
              </a:ext>
            </a:extLst>
          </a:blip>
          <a:srcRect l="0" r="0" t="0" b="0"/>
          <a:stretch/>
        </p:blipFill>
        <p:spPr>
          <a:xfrm>
            <a:off x="136595" y="4803153"/>
            <a:ext cx="515221" cy="227303"/>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solidFill>
          <a:srgbClr val="FFFFFF"/>
        </a:solidFill>
      </p:bgPr>
    </p:bg>
    <p:spTree>
      <p:nvGrpSpPr>
        <p:cNvPr id="1" name=""/>
        <p:cNvGrpSpPr/>
        <p:nvPr/>
      </p:nvGrpSpPr>
      <p:grpSpPr>
        <a:xfrm>
          <a:off x="0" y="0"/>
          <a:ext cx="0" cy="0"/>
          <a:chOff x="0" y="0"/>
          <a:chExt cx="0" cy="0"/>
        </a:xfrm>
      </p:grpSpPr>
      <p:sp>
        <p:nvSpPr>
          <p:cNvPr id="3" name="Text 0"/>
          <p:cNvSpPr/>
          <p:nvPr/>
        </p:nvSpPr>
        <p:spPr>
          <a:xfrm>
            <a:off x="132947" y="178164"/>
            <a:ext cx="3211463" cy="194270"/>
          </a:xfrm>
          <a:prstGeom prst="rect">
            <a:avLst/>
          </a:prstGeom>
          <a:noFill/>
          <a:ln/>
        </p:spPr>
        <p:txBody>
          <a:bodyPr wrap="square" lIns="0" tIns="0" rIns="0" bIns="0" rtlCol="0" anchor="ctr"/>
          <a:lstStyle/>
          <a:p>
            <a:pPr algn="l">
              <a:lnSpc>
                <a:spcPts val="1530"/>
              </a:lnSpc>
            </a:pPr>
            <a:r>
              <a:rPr lang="en-US" sz="1800" b="1" spc="-72" kern="0" dirty="0">
                <a:solidFill>
                  <a:srgbClr val="000000"/>
                </a:solidFill>
                <a:latin typeface="Poppins" pitchFamily="34" charset="0"/>
                <a:ea typeface="Poppins" pitchFamily="34" charset="-122"/>
                <a:cs typeface="Poppins" pitchFamily="34" charset="-120"/>
              </a:rPr>
              <a:t>User Persona (1/2)</a:t>
            </a:r>
            <a:endParaRPr lang="en-US" sz="1800" dirty="0"/>
          </a:p>
        </p:txBody>
      </p:sp>
      <p:graphicFrame>
        <p:nvGraphicFramePr>
          <p:cNvPr id="10" name="Table 0"/>
          <p:cNvGraphicFramePr>
            <a:graphicFrameLocks noGrp="1"/>
          </p:cNvGraphicFramePr>
          <p:nvPr>
            <p:extLst>
              <p:ext uri="{D42A27DB-BD31-4B8C-83A1-F6EECF244321}">
                <p14:modId xmlns:p14="http://schemas.microsoft.com/office/powerpoint/2010/main" val="1579011935"/>
              </p:ext>
            </p:extLst>
          </p:nvPr>
        </p:nvGraphicFramePr>
        <p:xfrm>
          <a:off x="135490" y="975564"/>
          <a:ext cx="8861673" cy="4071343"/>
        </p:xfrm>
        <a:graphic>
          <a:graphicData uri="http://schemas.openxmlformats.org/drawingml/2006/table">
            <a:tbl>
              <a:tblPr/>
              <a:tblGrid>
                <a:gridCol w="1571257"/>
                <a:gridCol w="2628073"/>
                <a:gridCol w="2307384"/>
                <a:gridCol w="2307384"/>
              </a:tblGrid>
              <a:tr h="937022">
                <a:tc>
                  <a:txBody>
                    <a:bodyPr/>
                    <a:lstStyle/>
                    <a:p>
                      <a:pPr algn="ctr"/>
                      <a:r>
                        <a:rPr lang="en-US" sz="1100" b="1" dirty="0">
                          <a:solidFill>
                            <a:srgbClr val="000000"/>
                          </a:solidFill>
                          <a:latin typeface="DM Sans" pitchFamily="34" charset="0"/>
                          <a:ea typeface="DM Sans" pitchFamily="34" charset="-122"/>
                          <a:cs typeface="DM Sans" pitchFamily="34" charset="-120"/>
                        </a:rPr>
                        <a:t>About</a:t>
                      </a:r>
                      <a:endParaRPr lang="en-US" sz="1050" dirty="0">
                        <a:latin typeface="DM Sans" charset="0"/>
                        <a:ea typeface="DM Sans" charset="0"/>
                        <a:cs typeface="DM Sans" charset="0"/>
                      </a:endParaRPr>
                    </a:p>
                  </a:txBody>
                  <a:tcPr marL="66675" marR="66675" marT="66675" marB="66675" anchor="ctr">
                    <a:lnL w="0" cap="flat" cmpd="sng" algn="ctr">
                      <a:noFill/>
                    </a:lnL>
                    <a:lnR w="0" cap="flat" cmpd="sng" algn="ctr">
                      <a:noFill/>
                    </a:lnR>
                    <a:lnT w="0" cap="flat" cmpd="sng" algn="ctr">
                      <a:noFill/>
                    </a:lnT>
                    <a:lnB w="0" cap="flat" cmpd="sng" algn="ctr">
                      <a:noFill/>
                    </a:lnB>
                    <a:solidFill>
                      <a:srgbClr val="FFFFFF"/>
                    </a:solidFill>
                  </a:tcPr>
                </a:tc>
                <a:tc>
                  <a:txBody>
                    <a:bodyPr/>
                    <a:lstStyle/>
                    <a:p>
                      <a:pPr algn="l"/>
                      <a:r>
                        <a:rPr lang="en-US" sz="900" b="0" dirty="0">
                          <a:solidFill>
                            <a:srgbClr val="000000"/>
                          </a:solidFill>
                          <a:latin typeface="DM Sans" pitchFamily="34" charset="0"/>
                          <a:ea typeface="DM Sans" pitchFamily="34" charset="-122"/>
                          <a:cs typeface="DM Sans" pitchFamily="34" charset="-120"/>
                        </a:rPr>
                        <a:t>Riya is a young professional living in Bangalore. She has been working for the past 3 years and has decided to buy her first car. She needs guidance on suitable loan options and the entire loan application process.</a:t>
                      </a:r>
                      <a:endParaRPr lang="en-US" sz="900" dirty="0">
                        <a:latin typeface="DM Sans" charset="0"/>
                        <a:ea typeface="DM Sans" charset="0"/>
                        <a:cs typeface="DM Sans" charset="0"/>
                      </a:endParaRPr>
                    </a:p>
                  </a:txBody>
                  <a:tcPr marL="57150" marR="57150" marT="57150" marB="57150" anchor="ctr">
                    <a:lnL w="0" cap="flat" cmpd="sng" algn="ctr">
                      <a:noFill/>
                    </a:lnL>
                    <a:lnR w="0" cap="flat" cmpd="sng" algn="ctr">
                      <a:noFill/>
                    </a:lnR>
                    <a:lnT w="0" cap="flat" cmpd="sng" algn="ctr">
                      <a:noFill/>
                    </a:lnT>
                    <a:lnB w="0" cap="flat" cmpd="sng" algn="ctr">
                      <a:noFill/>
                    </a:lnB>
                    <a:solidFill>
                      <a:srgbClr val="FFFFFF"/>
                    </a:solidFill>
                  </a:tcPr>
                </a:tc>
                <a:tc>
                  <a:txBody>
                    <a:bodyPr/>
                    <a:lstStyle/>
                    <a:p>
                      <a:pPr algn="l"/>
                      <a:r>
                        <a:rPr lang="en-US" sz="900" b="0" dirty="0">
                          <a:solidFill>
                            <a:srgbClr val="000000"/>
                          </a:solidFill>
                          <a:latin typeface="DM Sans" pitchFamily="34" charset="0"/>
                          <a:ea typeface="DM Sans" pitchFamily="34" charset="-122"/>
                          <a:cs typeface="DM Sans" pitchFamily="34" charset="-120"/>
                        </a:rPr>
                        <a:t>Raj is a seasoned entrepreneur running a successful retail business in Mumbai. He frequently takes loans to manage business expansion and cash flow. He is looking for better loan options and quicker application processes.</a:t>
                      </a:r>
                      <a:endParaRPr lang="en-US" sz="900" dirty="0">
                        <a:latin typeface="DM Sans" charset="0"/>
                        <a:ea typeface="DM Sans" charset="0"/>
                        <a:cs typeface="DM Sans" charset="0"/>
                      </a:endParaRPr>
                    </a:p>
                  </a:txBody>
                  <a:tcPr marL="57150" marR="57150" marT="57150" marB="57150" anchor="ctr">
                    <a:lnL w="0" cap="flat" cmpd="sng" algn="ctr">
                      <a:noFill/>
                    </a:lnL>
                    <a:lnR w="0" cap="flat" cmpd="sng" algn="ctr">
                      <a:noFill/>
                    </a:lnR>
                    <a:lnT w="0" cap="flat" cmpd="sng" algn="ctr">
                      <a:noFill/>
                    </a:lnT>
                    <a:lnB w="0" cap="flat" cmpd="sng" algn="ctr">
                      <a:noFill/>
                    </a:lnB>
                    <a:solidFill>
                      <a:srgbClr val="FFFFFF"/>
                    </a:solidFill>
                  </a:tcPr>
                </a:tc>
                <a:tc>
                  <a:txBody>
                    <a:bodyPr/>
                    <a:lstStyle/>
                    <a:p>
                      <a:pPr algn="l"/>
                      <a:r>
                        <a:rPr lang="en-US" sz="900" b="0" dirty="0">
                          <a:solidFill>
                            <a:srgbClr val="000000"/>
                          </a:solidFill>
                          <a:latin typeface="DM Sans" pitchFamily="34" charset="0"/>
                          <a:ea typeface="DM Sans" pitchFamily="34" charset="-122"/>
                          <a:cs typeface="DM Sans" pitchFamily="34" charset="-120"/>
                        </a:rPr>
                        <a:t>Ankit has recently graduated with an engineering degree and is looking to pursue a master's degree abroad. He needs an education loan to cover his tuition fees and living expenses.</a:t>
                      </a:r>
                      <a:endParaRPr lang="en-US" sz="900" dirty="0">
                        <a:latin typeface="DM Sans" charset="0"/>
                        <a:ea typeface="DM Sans" charset="0"/>
                        <a:cs typeface="DM Sans" charset="0"/>
                      </a:endParaRPr>
                    </a:p>
                  </a:txBody>
                  <a:tcPr marL="57150" marR="57150" marT="57150" marB="57150" anchor="ctr">
                    <a:lnL w="0" cap="flat" cmpd="sng" algn="ctr">
                      <a:noFill/>
                    </a:lnL>
                    <a:lnR w="0" cap="flat" cmpd="sng" algn="ctr">
                      <a:noFill/>
                    </a:lnR>
                    <a:lnT w="0" cap="flat" cmpd="sng" algn="ctr">
                      <a:noFill/>
                    </a:lnT>
                    <a:lnB w="0" cap="flat" cmpd="sng" algn="ctr">
                      <a:noFill/>
                    </a:lnB>
                    <a:solidFill>
                      <a:srgbClr val="FFFFFF"/>
                    </a:solidFill>
                  </a:tcPr>
                </a:tc>
              </a:tr>
              <a:tr h="937022">
                <a:tc>
                  <a:txBody>
                    <a:bodyPr/>
                    <a:lstStyle/>
                    <a:p>
                      <a:pPr algn="ctr"/>
                      <a:r>
                        <a:rPr lang="en-US" sz="1200" dirty="0">
                          <a:solidFill>
                            <a:srgbClr val="000000"/>
                          </a:solidFill>
                          <a:latin typeface="DM Sans" pitchFamily="34" charset="0"/>
                          <a:ea typeface="DM Sans" pitchFamily="34" charset="-122"/>
                          <a:cs typeface="DM Sans" pitchFamily="34" charset="-120"/>
                        </a:rPr>
                        <a:t>Pain Points</a:t>
                      </a:r>
                      <a:endParaRPr lang="en-US" sz="1200" dirty="0">
                        <a:latin typeface="DM Sans" charset="0"/>
                        <a:ea typeface="DM Sans" charset="0"/>
                        <a:cs typeface="DM Sans" charset="0"/>
                      </a:endParaRPr>
                    </a:p>
                  </a:txBody>
                  <a:tcPr marL="76200" marR="76200" marT="76200" marB="76200" anchor="ctr">
                    <a:lnL w="0" cap="flat" cmpd="sng" algn="ctr">
                      <a:noFill/>
                    </a:lnL>
                    <a:lnR w="0" cap="flat" cmpd="sng" algn="ctr">
                      <a:noFill/>
                    </a:lnR>
                    <a:lnT w="0" cap="flat" cmpd="sng" algn="ctr">
                      <a:noFill/>
                    </a:lnT>
                    <a:lnB w="0" cap="flat" cmpd="sng" algn="ctr">
                      <a:noFill/>
                    </a:lnB>
                    <a:solidFill>
                      <a:srgbClr val="F4F4F4"/>
                    </a:solidFill>
                  </a:tcPr>
                </a:tc>
                <a:tc>
                  <a:txBody>
                    <a:bodyPr/>
                    <a:lstStyle/>
                    <a:p>
                      <a:pPr algn="ctr" marL="190500" indent="-190500">
                        <a:buSzPct val="100000"/>
                        <a:buChar char="•"/>
                      </a:pPr>
                      <a:r>
                        <a:rPr lang="en-US" sz="1200" b="0" dirty="0">
                          <a:solidFill>
                            <a:srgbClr val="000000"/>
                          </a:solidFill>
                          <a:latin typeface="DM Sans" pitchFamily="34" charset="0"/>
                          <a:ea typeface="DM Sans" pitchFamily="34" charset="-122"/>
                          <a:cs typeface="DM Sans" pitchFamily="34" charset="-120"/>
                        </a:rPr>
                        <a:t>Confused by complex loan terms and conditions.</a:t>
                      </a:r>
                      <a:endParaRPr lang="en-US" sz="1200" dirty="0">
                        <a:latin typeface="DM Sans" charset="0"/>
                        <a:ea typeface="DM Sans" charset="0"/>
                        <a:cs typeface="DM Sans" charset="0"/>
                      </a:endParaRPr>
                    </a:p>
                    <a:p>
                      <a:pPr algn="ctr" marL="190500" indent="-190500">
                        <a:buSzPct val="100000"/>
                        <a:buChar char="•"/>
                      </a:pPr>
                      <a:r>
                        <a:rPr lang="en-US" sz="1200" b="0" dirty="0">
                          <a:solidFill>
                            <a:srgbClr val="000000"/>
                          </a:solidFill>
                          <a:latin typeface="DM Sans" pitchFamily="34" charset="0"/>
                          <a:ea typeface="DM Sans" pitchFamily="34" charset="-122"/>
                          <a:cs typeface="DM Sans" pitchFamily="34" charset="-120"/>
                        </a:rPr>
                        <a:t>Uncertain about the best loan options available.</a:t>
                      </a:r>
                      <a:endParaRPr lang="en-US" sz="1200" dirty="0">
                        <a:latin typeface="DM Sans" charset="0"/>
                        <a:ea typeface="DM Sans" charset="0"/>
                        <a:cs typeface="DM Sans" charset="0"/>
                      </a:endParaRPr>
                    </a:p>
                    <a:p>
                      <a:pPr algn="ctr" marL="190500" indent="-190500">
                        <a:buSzPct val="100000"/>
                        <a:buChar char="•"/>
                      </a:pPr>
                      <a:r>
                        <a:rPr lang="en-US" sz="1200" b="0" dirty="0">
                          <a:solidFill>
                            <a:srgbClr val="000000"/>
                          </a:solidFill>
                          <a:latin typeface="DM Sans" pitchFamily="34" charset="0"/>
                          <a:ea typeface="DM Sans" pitchFamily="34" charset="-122"/>
                          <a:cs typeface="DM Sans" pitchFamily="34" charset="-120"/>
                        </a:rPr>
                        <a:t>Intimidated by the lengthy and documentation-heavy application process.</a:t>
                      </a:r>
                      <a:endParaRPr lang="en-US" sz="1200" dirty="0">
                        <a:latin typeface="DM Sans" charset="0"/>
                        <a:ea typeface="DM Sans" charset="0"/>
                        <a:cs typeface="DM Sans" charset="0"/>
                      </a:endParaRPr>
                    </a:p>
                  </a:txBody>
                  <a:tcPr marL="76200" marR="76200" marT="76200" marB="76200" anchor="ctr">
                    <a:lnL w="0" cap="flat" cmpd="sng" algn="ctr">
                      <a:noFill/>
                    </a:lnL>
                    <a:lnR w="0" cap="flat" cmpd="sng" algn="ctr">
                      <a:noFill/>
                    </a:lnR>
                    <a:lnT w="0" cap="flat" cmpd="sng" algn="ctr">
                      <a:noFill/>
                    </a:lnT>
                    <a:lnB w="0" cap="flat" cmpd="sng" algn="ctr">
                      <a:noFill/>
                    </a:lnB>
                    <a:solidFill>
                      <a:srgbClr val="F4F4F4"/>
                    </a:solidFill>
                  </a:tcPr>
                </a:tc>
                <a:tc>
                  <a:txBody>
                    <a:bodyPr/>
                    <a:lstStyle/>
                    <a:p>
                      <a:pPr algn="ctr" marL="190500" indent="-190500">
                        <a:buSzPct val="100000"/>
                        <a:buChar char="•"/>
                      </a:pPr>
                      <a:r>
                        <a:rPr lang="en-US" sz="1200" b="0" dirty="0">
                          <a:solidFill>
                            <a:srgbClr val="000000"/>
                          </a:solidFill>
                          <a:latin typeface="DM Sans" pitchFamily="34" charset="0"/>
                          <a:ea typeface="DM Sans" pitchFamily="34" charset="-122"/>
                          <a:cs typeface="DM Sans" pitchFamily="34" charset="-120"/>
                        </a:rPr>
                        <a:t>Frustrated with the time-consuming loan application processes.</a:t>
                      </a:r>
                      <a:endParaRPr lang="en-US" sz="1200" dirty="0">
                        <a:latin typeface="DM Sans" charset="0"/>
                        <a:ea typeface="DM Sans" charset="0"/>
                        <a:cs typeface="DM Sans" charset="0"/>
                      </a:endParaRPr>
                    </a:p>
                    <a:p>
                      <a:pPr algn="ctr" marL="190500" indent="-190500">
                        <a:buSzPct val="100000"/>
                        <a:buChar char="•"/>
                      </a:pPr>
                      <a:r>
                        <a:rPr lang="en-US" sz="1200" b="0" dirty="0">
                          <a:solidFill>
                            <a:srgbClr val="000000"/>
                          </a:solidFill>
                          <a:latin typeface="DM Sans" pitchFamily="34" charset="0"/>
                          <a:ea typeface="DM Sans" pitchFamily="34" charset="-122"/>
                          <a:cs typeface="DM Sans" pitchFamily="34" charset="-120"/>
                        </a:rPr>
                        <a:t>Finds it difficult to compare different loan options quickly.</a:t>
                      </a:r>
                      <a:endParaRPr lang="en-US" sz="1200" dirty="0">
                        <a:latin typeface="DM Sans" charset="0"/>
                        <a:ea typeface="DM Sans" charset="0"/>
                        <a:cs typeface="DM Sans" charset="0"/>
                      </a:endParaRPr>
                    </a:p>
                    <a:p>
                      <a:pPr algn="ctr" marL="190500" indent="-190500">
                        <a:buSzPct val="100000"/>
                        <a:buChar char="•"/>
                      </a:pPr>
                      <a:r>
                        <a:rPr lang="en-US" sz="1200" b="0" dirty="0">
                          <a:solidFill>
                            <a:srgbClr val="000000"/>
                          </a:solidFill>
                          <a:latin typeface="DM Sans" pitchFamily="34" charset="0"/>
                          <a:ea typeface="DM Sans" pitchFamily="34" charset="-122"/>
                          <a:cs typeface="DM Sans" pitchFamily="34" charset="-120"/>
                        </a:rPr>
                        <a:t>Annoyed by repetitive documentation requirements for each new loan.</a:t>
                      </a:r>
                      <a:endParaRPr lang="en-US" sz="1200" dirty="0">
                        <a:latin typeface="DM Sans" charset="0"/>
                        <a:ea typeface="DM Sans" charset="0"/>
                        <a:cs typeface="DM Sans" charset="0"/>
                      </a:endParaRPr>
                    </a:p>
                  </a:txBody>
                  <a:tcPr marL="76200" marR="76200" marT="76200" marB="76200" anchor="ctr">
                    <a:lnL w="0" cap="flat" cmpd="sng" algn="ctr">
                      <a:noFill/>
                    </a:lnL>
                    <a:lnR w="0" cap="flat" cmpd="sng" algn="ctr">
                      <a:noFill/>
                    </a:lnR>
                    <a:lnT w="0" cap="flat" cmpd="sng" algn="ctr">
                      <a:noFill/>
                    </a:lnT>
                    <a:lnB w="0" cap="flat" cmpd="sng" algn="ctr">
                      <a:noFill/>
                    </a:lnB>
                    <a:solidFill>
                      <a:srgbClr val="F4F4F4"/>
                    </a:solidFill>
                  </a:tcPr>
                </a:tc>
                <a:tc>
                  <a:txBody>
                    <a:bodyPr/>
                    <a:lstStyle/>
                    <a:p>
                      <a:pPr algn="ctr" marL="190500" indent="-190500">
                        <a:buSzPct val="100000"/>
                        <a:buChar char="•"/>
                      </a:pPr>
                      <a:r>
                        <a:rPr lang="en-US" sz="1200" dirty="0">
                          <a:solidFill>
                            <a:srgbClr val="000000"/>
                          </a:solidFill>
                          <a:latin typeface="DM Sans" pitchFamily="34" charset="0"/>
                          <a:ea typeface="DM Sans" pitchFamily="34" charset="-122"/>
                          <a:cs typeface="DM Sans" pitchFamily="34" charset="-120"/>
                        </a:rPr>
                        <a:t>Struggles to find loans with favorable terms for students.</a:t>
                      </a:r>
                      <a:endParaRPr lang="en-US" sz="1200" dirty="0">
                        <a:latin typeface="DM Sans" charset="0"/>
                        <a:ea typeface="DM Sans" charset="0"/>
                        <a:cs typeface="DM Sans" charset="0"/>
                      </a:endParaRPr>
                    </a:p>
                    <a:p>
                      <a:pPr algn="ctr" marL="190500" indent="-190500">
                        <a:buSzPct val="100000"/>
                        <a:buChar char="•"/>
                      </a:pPr>
                      <a:r>
                        <a:rPr lang="en-US" sz="1200" dirty="0">
                          <a:solidFill>
                            <a:srgbClr val="000000"/>
                          </a:solidFill>
                          <a:latin typeface="DM Sans" pitchFamily="34" charset="0"/>
                          <a:ea typeface="DM Sans" pitchFamily="34" charset="-122"/>
                          <a:cs typeface="DM Sans" pitchFamily="34" charset="-120"/>
                        </a:rPr>
                        <a:t>Concerned about the repayment terms and interest rates.</a:t>
                      </a:r>
                      <a:endParaRPr lang="en-US" sz="1200" dirty="0">
                        <a:latin typeface="DM Sans" charset="0"/>
                        <a:ea typeface="DM Sans" charset="0"/>
                        <a:cs typeface="DM Sans" charset="0"/>
                      </a:endParaRPr>
                    </a:p>
                    <a:p>
                      <a:pPr algn="ctr" marL="190500" indent="-190500">
                        <a:buSzPct val="100000"/>
                        <a:buChar char="•"/>
                      </a:pPr>
                      <a:r>
                        <a:rPr lang="en-US" sz="1200" dirty="0">
                          <a:solidFill>
                            <a:srgbClr val="000000"/>
                          </a:solidFill>
                          <a:latin typeface="DM Sans" pitchFamily="34" charset="0"/>
                          <a:ea typeface="DM Sans" pitchFamily="34" charset="-122"/>
                          <a:cs typeface="DM Sans" pitchFamily="34" charset="-120"/>
                        </a:rPr>
                        <a:t>Needs help understanding the loan eligibility and application process.</a:t>
                      </a:r>
                      <a:endParaRPr lang="en-US" sz="1200" dirty="0">
                        <a:latin typeface="DM Sans" charset="0"/>
                        <a:ea typeface="DM Sans" charset="0"/>
                        <a:cs typeface="DM Sans" charset="0"/>
                      </a:endParaRPr>
                    </a:p>
                  </a:txBody>
                  <a:tcPr marL="76200" marR="76200" marT="76200" marB="76200" anchor="ctr">
                    <a:lnL w="0" cap="flat" cmpd="sng" algn="ctr">
                      <a:noFill/>
                    </a:lnL>
                    <a:lnR w="0" cap="flat" cmpd="sng" algn="ctr">
                      <a:noFill/>
                    </a:lnR>
                    <a:lnT w="0" cap="flat" cmpd="sng" algn="ctr">
                      <a:noFill/>
                    </a:lnT>
                    <a:lnB w="0" cap="flat" cmpd="sng" algn="ctr">
                      <a:noFill/>
                    </a:lnB>
                    <a:solidFill>
                      <a:srgbClr val="F4F4F4"/>
                    </a:solidFill>
                  </a:tcPr>
                </a:tc>
              </a:tr>
              <a:tr h="1075534">
                <a:tc>
                  <a:txBody>
                    <a:bodyPr/>
                    <a:lstStyle/>
                    <a:p>
                      <a:pPr algn="ctr"/>
                      <a:r>
                        <a:rPr lang="en-US" sz="1100" b="1" dirty="0">
                          <a:solidFill>
                            <a:srgbClr val="000000"/>
                          </a:solidFill>
                          <a:latin typeface="DM Sans" pitchFamily="34" charset="0"/>
                          <a:ea typeface="DM Sans" pitchFamily="34" charset="-122"/>
                          <a:cs typeface="DM Sans" pitchFamily="34" charset="-120"/>
                        </a:rPr>
                        <a:t>Motivations</a:t>
                      </a:r>
                      <a:endParaRPr lang="en-US" sz="1050" dirty="0">
                        <a:latin typeface="DM Sans" charset="0"/>
                        <a:ea typeface="DM Sans" charset="0"/>
                        <a:cs typeface="DM Sans" charset="0"/>
                      </a:endParaRPr>
                    </a:p>
                  </a:txBody>
                  <a:tcPr marL="66675" marR="66675" marT="66675" marB="66675" anchor="ctr">
                    <a:lnL w="0" cap="flat" cmpd="sng" algn="ctr">
                      <a:noFill/>
                    </a:lnL>
                    <a:lnR w="0" cap="flat" cmpd="sng" algn="ctr">
                      <a:noFill/>
                    </a:lnR>
                    <a:lnT w="0" cap="flat" cmpd="sng" algn="ctr">
                      <a:noFill/>
                    </a:lnT>
                    <a:lnB w="0" cap="flat" cmpd="sng" algn="ctr">
                      <a:noFill/>
                    </a:lnB>
                    <a:solidFill>
                      <a:srgbClr val="FFFFFF"/>
                    </a:solidFill>
                  </a:tcPr>
                </a:tc>
                <a:tc>
                  <a:txBody>
                    <a:bodyPr/>
                    <a:lstStyle/>
                    <a:p>
                      <a:pPr algn="l" marL="190500" indent="-190500">
                        <a:buSzPct val="100000"/>
                        <a:buChar char="•"/>
                      </a:pPr>
                      <a:r>
                        <a:rPr lang="en-US" sz="900" b="0" dirty="0">
                          <a:solidFill>
                            <a:srgbClr val="000000"/>
                          </a:solidFill>
                          <a:latin typeface="DM Sans" pitchFamily="34" charset="0"/>
                          <a:ea typeface="DM Sans" pitchFamily="34" charset="-122"/>
                          <a:cs typeface="DM Sans" pitchFamily="34" charset="-120"/>
                        </a:rPr>
                        <a:t>Desires to own her first car to enhance her commute and lifestyle.</a:t>
                      </a:r>
                      <a:endParaRPr lang="en-US" sz="900" dirty="0">
                        <a:latin typeface="DM Sans" charset="0"/>
                        <a:ea typeface="DM Sans" charset="0"/>
                        <a:cs typeface="DM Sans" charset="0"/>
                      </a:endParaRPr>
                    </a:p>
                    <a:p>
                      <a:pPr algn="l" marL="190500" indent="-190500">
                        <a:buSzPct val="100000"/>
                        <a:buChar char="•"/>
                      </a:pPr>
                      <a:r>
                        <a:rPr lang="en-US" sz="900" b="0" dirty="0">
                          <a:solidFill>
                            <a:srgbClr val="000000"/>
                          </a:solidFill>
                          <a:latin typeface="DM Sans" pitchFamily="34" charset="0"/>
                          <a:ea typeface="DM Sans" pitchFamily="34" charset="-122"/>
                          <a:cs typeface="DM Sans" pitchFamily="34" charset="-120"/>
                        </a:rPr>
                        <a:t>Wants a hassle-free loan application experience.</a:t>
                      </a:r>
                      <a:endParaRPr lang="en-US" sz="900" dirty="0">
                        <a:latin typeface="DM Sans" charset="0"/>
                        <a:ea typeface="DM Sans" charset="0"/>
                        <a:cs typeface="DM Sans" charset="0"/>
                      </a:endParaRPr>
                    </a:p>
                    <a:p>
                      <a:pPr algn="l" marL="190500" indent="-190500">
                        <a:buSzPct val="100000"/>
                        <a:buChar char="•"/>
                      </a:pPr>
                      <a:r>
                        <a:rPr lang="en-US" sz="900" b="0" dirty="0">
                          <a:solidFill>
                            <a:srgbClr val="000000"/>
                          </a:solidFill>
                          <a:latin typeface="DM Sans" pitchFamily="34" charset="0"/>
                          <a:ea typeface="DM Sans" pitchFamily="34" charset="-122"/>
                          <a:cs typeface="DM Sans" pitchFamily="34" charset="-120"/>
                        </a:rPr>
                        <a:t>Looking for trustworthy advice on the best loan options.</a:t>
                      </a:r>
                      <a:endParaRPr lang="en-US" sz="900" dirty="0">
                        <a:latin typeface="DM Sans" charset="0"/>
                        <a:ea typeface="DM Sans" charset="0"/>
                        <a:cs typeface="DM Sans" charset="0"/>
                      </a:endParaRPr>
                    </a:p>
                  </a:txBody>
                  <a:tcPr marL="57150" marR="57150" marT="57150" marB="57150" anchor="ctr">
                    <a:lnL w="0" cap="flat" cmpd="sng" algn="ctr">
                      <a:noFill/>
                    </a:lnL>
                    <a:lnR w="0" cap="flat" cmpd="sng" algn="ctr">
                      <a:noFill/>
                    </a:lnR>
                    <a:lnT w="0" cap="flat" cmpd="sng" algn="ctr">
                      <a:noFill/>
                    </a:lnT>
                    <a:lnB w="0" cap="flat" cmpd="sng" algn="ctr">
                      <a:noFill/>
                    </a:lnB>
                    <a:solidFill>
                      <a:srgbClr val="FFFFFF"/>
                    </a:solidFill>
                  </a:tcPr>
                </a:tc>
                <a:tc>
                  <a:txBody>
                    <a:bodyPr/>
                    <a:lstStyle/>
                    <a:p>
                      <a:pPr algn="l" marL="190500" indent="-190500">
                        <a:buSzPct val="100000"/>
                        <a:buChar char="•"/>
                      </a:pPr>
                      <a:r>
                        <a:rPr lang="en-US" sz="900" b="0" dirty="0">
                          <a:solidFill>
                            <a:srgbClr val="000000"/>
                          </a:solidFill>
                          <a:latin typeface="DM Sans" pitchFamily="34" charset="0"/>
                          <a:ea typeface="DM Sans" pitchFamily="34" charset="-122"/>
                          <a:cs typeface="DM Sans" pitchFamily="34" charset="-120"/>
                        </a:rPr>
                        <a:t>Wants to leverage loans to expand his business efficiently.</a:t>
                      </a:r>
                      <a:endParaRPr lang="en-US" sz="900" dirty="0">
                        <a:latin typeface="DM Sans" charset="0"/>
                        <a:ea typeface="DM Sans" charset="0"/>
                        <a:cs typeface="DM Sans" charset="0"/>
                      </a:endParaRPr>
                    </a:p>
                    <a:p>
                      <a:pPr algn="l" marL="190500" indent="-190500">
                        <a:buSzPct val="100000"/>
                        <a:buChar char="•"/>
                      </a:pPr>
                      <a:r>
                        <a:rPr lang="en-US" sz="900" b="0" dirty="0">
                          <a:solidFill>
                            <a:srgbClr val="000000"/>
                          </a:solidFill>
                          <a:latin typeface="DM Sans" pitchFamily="34" charset="0"/>
                          <a:ea typeface="DM Sans" pitchFamily="34" charset="-122"/>
                          <a:cs typeface="DM Sans" pitchFamily="34" charset="-120"/>
                        </a:rPr>
                        <a:t>Seeks streamlined and fast loan approval processes.</a:t>
                      </a:r>
                      <a:endParaRPr lang="en-US" sz="900" dirty="0">
                        <a:latin typeface="DM Sans" charset="0"/>
                        <a:ea typeface="DM Sans" charset="0"/>
                        <a:cs typeface="DM Sans" charset="0"/>
                      </a:endParaRPr>
                    </a:p>
                    <a:p>
                      <a:pPr algn="l" marL="190500" indent="-190500">
                        <a:buSzPct val="100000"/>
                        <a:buChar char="•"/>
                      </a:pPr>
                      <a:r>
                        <a:rPr lang="en-US" sz="900" b="0" dirty="0">
                          <a:solidFill>
                            <a:srgbClr val="000000"/>
                          </a:solidFill>
                          <a:latin typeface="DM Sans" pitchFamily="34" charset="0"/>
                          <a:ea typeface="DM Sans" pitchFamily="34" charset="-122"/>
                          <a:cs typeface="DM Sans" pitchFamily="34" charset="-120"/>
                        </a:rPr>
                        <a:t>Desires better loan terms and lower interest rates.</a:t>
                      </a:r>
                      <a:endParaRPr lang="en-US" sz="900" dirty="0">
                        <a:latin typeface="DM Sans" charset="0"/>
                        <a:ea typeface="DM Sans" charset="0"/>
                        <a:cs typeface="DM Sans" charset="0"/>
                      </a:endParaRPr>
                    </a:p>
                  </a:txBody>
                  <a:tcPr marL="57150" marR="57150" marT="57150" marB="57150" anchor="ctr">
                    <a:lnL w="0" cap="flat" cmpd="sng" algn="ctr">
                      <a:noFill/>
                    </a:lnL>
                    <a:lnR w="0" cap="flat" cmpd="sng" algn="ctr">
                      <a:noFill/>
                    </a:lnR>
                    <a:lnT w="0" cap="flat" cmpd="sng" algn="ctr">
                      <a:noFill/>
                    </a:lnT>
                    <a:lnB w="0" cap="flat" cmpd="sng" algn="ctr">
                      <a:noFill/>
                    </a:lnB>
                    <a:solidFill>
                      <a:srgbClr val="FFFFFF"/>
                    </a:solidFill>
                  </a:tcPr>
                </a:tc>
                <a:tc>
                  <a:txBody>
                    <a:bodyPr/>
                    <a:lstStyle/>
                    <a:p>
                      <a:pPr algn="l" marL="190500" indent="-190500">
                        <a:buSzPct val="100000"/>
                        <a:buChar char="•"/>
                      </a:pPr>
                      <a:r>
                        <a:rPr lang="en-US" sz="900" dirty="0">
                          <a:solidFill>
                            <a:srgbClr val="000000"/>
                          </a:solidFill>
                          <a:latin typeface="DM Sans" pitchFamily="34" charset="0"/>
                          <a:ea typeface="DM Sans" pitchFamily="34" charset="-122"/>
                          <a:cs typeface="DM Sans" pitchFamily="34" charset="-120"/>
                        </a:rPr>
                        <a:t>Aims to pursue higher education to enhance career prospects.</a:t>
                      </a:r>
                      <a:endParaRPr lang="en-US" sz="900" dirty="0">
                        <a:latin typeface="DM Sans" charset="0"/>
                        <a:ea typeface="DM Sans" charset="0"/>
                        <a:cs typeface="DM Sans" charset="0"/>
                      </a:endParaRPr>
                    </a:p>
                    <a:p>
                      <a:pPr algn="l" marL="190500" indent="-190500">
                        <a:buSzPct val="100000"/>
                        <a:buChar char="•"/>
                      </a:pPr>
                      <a:r>
                        <a:rPr lang="en-US" sz="900" dirty="0">
                          <a:solidFill>
                            <a:srgbClr val="000000"/>
                          </a:solidFill>
                          <a:latin typeface="DM Sans" pitchFamily="34" charset="0"/>
                          <a:ea typeface="DM Sans" pitchFamily="34" charset="-122"/>
                          <a:cs typeface="DM Sans" pitchFamily="34" charset="-120"/>
                        </a:rPr>
                        <a:t>Looking for a loan with flexible repayment options.</a:t>
                      </a:r>
                      <a:endParaRPr lang="en-US" sz="900" dirty="0">
                        <a:latin typeface="DM Sans" charset="0"/>
                        <a:ea typeface="DM Sans" charset="0"/>
                        <a:cs typeface="DM Sans" charset="0"/>
                      </a:endParaRPr>
                    </a:p>
                    <a:p>
                      <a:pPr algn="l" marL="190500" indent="-190500">
                        <a:buSzPct val="100000"/>
                        <a:buChar char="•"/>
                      </a:pPr>
                      <a:r>
                        <a:rPr lang="en-US" sz="900" dirty="0">
                          <a:solidFill>
                            <a:srgbClr val="000000"/>
                          </a:solidFill>
                          <a:latin typeface="DM Sans" pitchFamily="34" charset="0"/>
                          <a:ea typeface="DM Sans" pitchFamily="34" charset="-122"/>
                          <a:cs typeface="DM Sans" pitchFamily="34" charset="-120"/>
                        </a:rPr>
                        <a:t>Wants to understand the long-term financial implications of the loan.</a:t>
                      </a:r>
                      <a:endParaRPr lang="en-US" sz="900" dirty="0">
                        <a:latin typeface="DM Sans" charset="0"/>
                        <a:ea typeface="DM Sans" charset="0"/>
                        <a:cs typeface="DM Sans" charset="0"/>
                      </a:endParaRPr>
                    </a:p>
                  </a:txBody>
                  <a:tcPr marL="57150" marR="57150" marT="57150" marB="57150" anchor="ctr">
                    <a:lnL w="0" cap="flat" cmpd="sng" algn="ctr">
                      <a:noFill/>
                    </a:lnL>
                    <a:lnR w="0" cap="flat" cmpd="sng" algn="ctr">
                      <a:noFill/>
                    </a:lnR>
                    <a:lnT w="0" cap="flat" cmpd="sng" algn="ctr">
                      <a:noFill/>
                    </a:lnT>
                    <a:lnB w="0" cap="flat" cmpd="sng" algn="ctr">
                      <a:noFill/>
                    </a:lnB>
                    <a:solidFill>
                      <a:srgbClr val="FFFFFF"/>
                    </a:solidFill>
                  </a:tcPr>
                </a:tc>
              </a:tr>
              <a:tr h="1074142">
                <a:tc>
                  <a:txBody>
                    <a:bodyPr/>
                    <a:lstStyle/>
                    <a:p>
                      <a:pPr algn="ctr"/>
                      <a:r>
                        <a:rPr lang="en-US" sz="1200" dirty="0">
                          <a:solidFill>
                            <a:srgbClr val="000000"/>
                          </a:solidFill>
                          <a:latin typeface="DM Sans" pitchFamily="34" charset="0"/>
                          <a:ea typeface="DM Sans" pitchFamily="34" charset="-122"/>
                          <a:cs typeface="DM Sans" pitchFamily="34" charset="-120"/>
                        </a:rPr>
                        <a:t>Goals</a:t>
                      </a:r>
                      <a:endParaRPr lang="en-US" sz="1200" dirty="0">
                        <a:latin typeface="DM Sans" charset="0"/>
                        <a:ea typeface="DM Sans" charset="0"/>
                        <a:cs typeface="DM Sans" charset="0"/>
                      </a:endParaRPr>
                    </a:p>
                  </a:txBody>
                  <a:tcPr marL="76200" marR="76200" marT="76200" marB="76200" anchor="ctr">
                    <a:lnL w="0" cap="flat" cmpd="sng" algn="ctr">
                      <a:noFill/>
                    </a:lnL>
                    <a:lnR w="0" cap="flat" cmpd="sng" algn="ctr">
                      <a:noFill/>
                    </a:lnR>
                    <a:lnT w="0" cap="flat" cmpd="sng" algn="ctr">
                      <a:noFill/>
                    </a:lnT>
                    <a:lnB w="0" cap="flat" cmpd="sng" algn="ctr">
                      <a:noFill/>
                    </a:lnB>
                    <a:solidFill>
                      <a:srgbClr val="F4F4F4"/>
                    </a:solidFill>
                  </a:tcPr>
                </a:tc>
                <a:tc>
                  <a:txBody>
                    <a:bodyPr/>
                    <a:lstStyle/>
                    <a:p>
                      <a:pPr algn="ctr" marL="190500" indent="-190500">
                        <a:buSzPct val="100000"/>
                        <a:buChar char="•"/>
                      </a:pPr>
                      <a:r>
                        <a:rPr lang="en-US" sz="1200" b="0" dirty="0">
                          <a:solidFill>
                            <a:srgbClr val="000000"/>
                          </a:solidFill>
                          <a:latin typeface="DM Sans" pitchFamily="34" charset="0"/>
                          <a:ea typeface="DM Sans" pitchFamily="34" charset="-122"/>
                          <a:cs typeface="DM Sans" pitchFamily="34" charset="-120"/>
                        </a:rPr>
                        <a:t>Understand the loan terms and conditions clearly.</a:t>
                      </a:r>
                      <a:endParaRPr lang="en-US" sz="1200" dirty="0">
                        <a:latin typeface="DM Sans" charset="0"/>
                        <a:ea typeface="DM Sans" charset="0"/>
                        <a:cs typeface="DM Sans" charset="0"/>
                      </a:endParaRPr>
                    </a:p>
                    <a:p>
                      <a:pPr algn="ctr" marL="190500" indent="-190500">
                        <a:buSzPct val="100000"/>
                        <a:buChar char="•"/>
                      </a:pPr>
                      <a:r>
                        <a:rPr lang="en-US" sz="1200" b="0" dirty="0">
                          <a:solidFill>
                            <a:srgbClr val="000000"/>
                          </a:solidFill>
                          <a:latin typeface="DM Sans" pitchFamily="34" charset="0"/>
                          <a:ea typeface="DM Sans" pitchFamily="34" charset="-122"/>
                          <a:cs typeface="DM Sans" pitchFamily="34" charset="-120"/>
                        </a:rPr>
                        <a:t>Find the best interest rates and repayment options.</a:t>
                      </a:r>
                      <a:endParaRPr lang="en-US" sz="1200" dirty="0">
                        <a:latin typeface="DM Sans" charset="0"/>
                        <a:ea typeface="DM Sans" charset="0"/>
                        <a:cs typeface="DM Sans" charset="0"/>
                      </a:endParaRPr>
                    </a:p>
                    <a:p>
                      <a:pPr algn="ctr" marL="190500" indent="-190500">
                        <a:buSzPct val="100000"/>
                        <a:buChar char="•"/>
                      </a:pPr>
                      <a:r>
                        <a:rPr lang="en-US" sz="1200" b="0" dirty="0">
                          <a:solidFill>
                            <a:srgbClr val="000000"/>
                          </a:solidFill>
                          <a:latin typeface="DM Sans" pitchFamily="34" charset="0"/>
                          <a:ea typeface="DM Sans" pitchFamily="34" charset="-122"/>
                          <a:cs typeface="DM Sans" pitchFamily="34" charset="-120"/>
                        </a:rPr>
                        <a:t>Complete the loan application process smoothly and quickly.</a:t>
                      </a:r>
                      <a:endParaRPr lang="en-US" sz="1200" dirty="0">
                        <a:latin typeface="DM Sans" charset="0"/>
                        <a:ea typeface="DM Sans" charset="0"/>
                        <a:cs typeface="DM Sans" charset="0"/>
                      </a:endParaRPr>
                    </a:p>
                  </a:txBody>
                  <a:tcPr marL="76200" marR="76200" marT="76200" marB="76200" anchor="ctr">
                    <a:lnL w="0" cap="flat" cmpd="sng" algn="ctr">
                      <a:noFill/>
                    </a:lnL>
                    <a:lnR w="0" cap="flat" cmpd="sng" algn="ctr">
                      <a:noFill/>
                    </a:lnR>
                    <a:lnT w="0" cap="flat" cmpd="sng" algn="ctr">
                      <a:noFill/>
                    </a:lnT>
                    <a:lnB w="0" cap="flat" cmpd="sng" algn="ctr">
                      <a:noFill/>
                    </a:lnB>
                    <a:solidFill>
                      <a:srgbClr val="F4F4F4"/>
                    </a:solidFill>
                  </a:tcPr>
                </a:tc>
                <a:tc>
                  <a:txBody>
                    <a:bodyPr/>
                    <a:lstStyle/>
                    <a:p>
                      <a:pPr algn="ctr" marL="190500" indent="-190500">
                        <a:buSzPct val="100000"/>
                        <a:buChar char="•"/>
                      </a:pPr>
                      <a:r>
                        <a:rPr lang="en-US" sz="1200" b="0" dirty="0">
                          <a:solidFill>
                            <a:srgbClr val="000000"/>
                          </a:solidFill>
                          <a:latin typeface="DM Sans" pitchFamily="34" charset="0"/>
                          <a:ea typeface="DM Sans" pitchFamily="34" charset="-122"/>
                          <a:cs typeface="DM Sans" pitchFamily="34" charset="-120"/>
                        </a:rPr>
                        <a:t>Access a platform that offers quick and easy loan comparisons.</a:t>
                      </a:r>
                      <a:endParaRPr lang="en-US" sz="1200" dirty="0">
                        <a:latin typeface="DM Sans" charset="0"/>
                        <a:ea typeface="DM Sans" charset="0"/>
                        <a:cs typeface="DM Sans" charset="0"/>
                      </a:endParaRPr>
                    </a:p>
                    <a:p>
                      <a:pPr algn="ctr" marL="190500" indent="-190500">
                        <a:buSzPct val="100000"/>
                        <a:buChar char="•"/>
                      </a:pPr>
                      <a:r>
                        <a:rPr lang="en-US" sz="1200" b="0" dirty="0">
                          <a:solidFill>
                            <a:srgbClr val="000000"/>
                          </a:solidFill>
                          <a:latin typeface="DM Sans" pitchFamily="34" charset="0"/>
                          <a:ea typeface="DM Sans" pitchFamily="34" charset="-122"/>
                          <a:cs typeface="DM Sans" pitchFamily="34" charset="-120"/>
                        </a:rPr>
                        <a:t>Get pre-approved loans with minimal documentation.</a:t>
                      </a:r>
                      <a:endParaRPr lang="en-US" sz="1200" dirty="0">
                        <a:latin typeface="DM Sans" charset="0"/>
                        <a:ea typeface="DM Sans" charset="0"/>
                        <a:cs typeface="DM Sans" charset="0"/>
                      </a:endParaRPr>
                    </a:p>
                    <a:p>
                      <a:pPr algn="ctr" marL="190500" indent="-190500">
                        <a:buSzPct val="100000"/>
                        <a:buChar char="•"/>
                      </a:pPr>
                      <a:r>
                        <a:rPr lang="en-US" sz="1200" b="0" dirty="0">
                          <a:solidFill>
                            <a:srgbClr val="000000"/>
                          </a:solidFill>
                          <a:latin typeface="DM Sans" pitchFamily="34" charset="0"/>
                          <a:ea typeface="DM Sans" pitchFamily="34" charset="-122"/>
                          <a:cs typeface="DM Sans" pitchFamily="34" charset="-120"/>
                        </a:rPr>
                        <a:t>Find the most competitive interest rates for his business needs.</a:t>
                      </a:r>
                      <a:endParaRPr lang="en-US" sz="1200" dirty="0">
                        <a:latin typeface="DM Sans" charset="0"/>
                        <a:ea typeface="DM Sans" charset="0"/>
                        <a:cs typeface="DM Sans" charset="0"/>
                      </a:endParaRPr>
                    </a:p>
                  </a:txBody>
                  <a:tcPr marL="76200" marR="76200" marT="76200" marB="76200" anchor="ctr">
                    <a:lnL w="0" cap="flat" cmpd="sng" algn="ctr">
                      <a:noFill/>
                    </a:lnL>
                    <a:lnR w="0" cap="flat" cmpd="sng" algn="ctr">
                      <a:noFill/>
                    </a:lnR>
                    <a:lnT w="0" cap="flat" cmpd="sng" algn="ctr">
                      <a:noFill/>
                    </a:lnT>
                    <a:lnB w="0" cap="flat" cmpd="sng" algn="ctr">
                      <a:noFill/>
                    </a:lnB>
                    <a:solidFill>
                      <a:srgbClr val="F4F4F4"/>
                    </a:solidFill>
                  </a:tcPr>
                </a:tc>
                <a:tc>
                  <a:txBody>
                    <a:bodyPr/>
                    <a:lstStyle/>
                    <a:p>
                      <a:pPr algn="ctr" marL="190500" indent="-190500">
                        <a:buSzPct val="100000"/>
                        <a:buChar char="•"/>
                      </a:pPr>
                      <a:r>
                        <a:rPr lang="en-US" sz="1200" dirty="0">
                          <a:solidFill>
                            <a:srgbClr val="000000"/>
                          </a:solidFill>
                          <a:latin typeface="DM Sans" pitchFamily="34" charset="0"/>
                          <a:ea typeface="DM Sans" pitchFamily="34" charset="-122"/>
                          <a:cs typeface="DM Sans" pitchFamily="34" charset="-120"/>
                        </a:rPr>
                        <a:t>Secure an education loan with the best interest rates and repayment terms.</a:t>
                      </a:r>
                      <a:endParaRPr lang="en-US" sz="1200" dirty="0">
                        <a:latin typeface="DM Sans" charset="0"/>
                        <a:ea typeface="DM Sans" charset="0"/>
                        <a:cs typeface="DM Sans" charset="0"/>
                      </a:endParaRPr>
                    </a:p>
                    <a:p>
                      <a:pPr algn="ctr" marL="190500" indent="-190500">
                        <a:buSzPct val="100000"/>
                        <a:buChar char="•"/>
                      </a:pPr>
                      <a:r>
                        <a:rPr lang="en-US" sz="1200" dirty="0">
                          <a:solidFill>
                            <a:srgbClr val="000000"/>
                          </a:solidFill>
                          <a:latin typeface="DM Sans" pitchFamily="34" charset="0"/>
                          <a:ea typeface="DM Sans" pitchFamily="34" charset="-122"/>
                          <a:cs typeface="DM Sans" pitchFamily="34" charset="-120"/>
                        </a:rPr>
                        <a:t>Get clear guidance on the loan application process.</a:t>
                      </a:r>
                      <a:endParaRPr lang="en-US" sz="1200" dirty="0">
                        <a:latin typeface="DM Sans" charset="0"/>
                        <a:ea typeface="DM Sans" charset="0"/>
                        <a:cs typeface="DM Sans" charset="0"/>
                      </a:endParaRPr>
                    </a:p>
                    <a:p>
                      <a:pPr algn="ctr" marL="190500" indent="-190500">
                        <a:buSzPct val="100000"/>
                        <a:buChar char="•"/>
                      </a:pPr>
                      <a:r>
                        <a:rPr lang="en-US" sz="1200" dirty="0">
                          <a:solidFill>
                            <a:srgbClr val="000000"/>
                          </a:solidFill>
                          <a:latin typeface="DM Sans" pitchFamily="34" charset="0"/>
                          <a:ea typeface="DM Sans" pitchFamily="34" charset="-122"/>
                          <a:cs typeface="DM Sans" pitchFamily="34" charset="-120"/>
                        </a:rPr>
                        <a:t>Ensure a smooth and quick loan approval to meet admission deadlines.</a:t>
                      </a:r>
                      <a:endParaRPr lang="en-US" sz="1200" dirty="0">
                        <a:latin typeface="DM Sans" charset="0"/>
                        <a:ea typeface="DM Sans" charset="0"/>
                        <a:cs typeface="DM Sans" charset="0"/>
                      </a:endParaRPr>
                    </a:p>
                  </a:txBody>
                  <a:tcPr marL="76200" marR="76200" marT="76200" marB="76200" anchor="ctr">
                    <a:lnL w="0" cap="flat" cmpd="sng" algn="ctr">
                      <a:noFill/>
                    </a:lnL>
                    <a:lnR w="0" cap="flat" cmpd="sng" algn="ctr">
                      <a:noFill/>
                    </a:lnR>
                    <a:lnT w="0" cap="flat" cmpd="sng" algn="ctr">
                      <a:noFill/>
                    </a:lnT>
                    <a:lnB w="0" cap="flat" cmpd="sng" algn="ctr">
                      <a:noFill/>
                    </a:lnB>
                    <a:solidFill>
                      <a:srgbClr val="F4F4F4"/>
                    </a:solidFill>
                  </a:tcPr>
                </a:tc>
              </a:tr>
            </a:tbl>
          </a:graphicData>
        </a:graphic>
      </p:graphicFrame>
      <p:sp>
        <p:nvSpPr>
          <p:cNvPr id="5" name="Text 1"/>
          <p:cNvSpPr/>
          <p:nvPr/>
        </p:nvSpPr>
        <p:spPr>
          <a:xfrm>
            <a:off x="476250" y="476250"/>
            <a:ext cx="35967" cy="381000"/>
          </a:xfrm>
          <a:prstGeom prst="rect">
            <a:avLst/>
          </a:prstGeom>
          <a:noFill/>
          <a:ln/>
        </p:spPr>
        <p:txBody>
          <a:bodyPr wrap="none" lIns="0" tIns="0" rIns="0" bIns="0" rtlCol="0" anchor="t">
            <a:spAutoFit/>
          </a:bodyPr>
          <a:lstStyle/>
          <a:p>
            <a:pPr algn="l">
              <a:lnSpc>
                <a:spcPts val="1500"/>
              </a:lnSpc>
            </a:pPr>
            <a:endParaRPr lang="en-US" sz="1200" dirty="0"/>
          </a:p>
          <a:p>
            <a:pPr algn="l">
              <a:lnSpc>
                <a:spcPts val="1500"/>
              </a:lnSpc>
            </a:pPr>
            <a:endParaRPr lang="en-US" sz="1200" dirty="0"/>
          </a:p>
        </p:txBody>
      </p:sp>
      <p:pic>
        <p:nvPicPr>
          <p:cNvPr id="6" name="Image 0" descr="https://pitch-assets-ccb95893-de3f-4266-973c-20049231b248.s3.eu-west-1.amazonaws.com/86b29030-63be-4433-931b-33123188b0aa?pitch-bytes=543183&amp;pitch-content-type=image%2Fjpeg">    </p:cNvPr>
          <p:cNvPicPr>
            <a:picLocks noChangeAspect="1"/>
          </p:cNvPicPr>
          <p:nvPr/>
        </p:nvPicPr>
        <p:blipFill>
          <a:blip r:embed="rId1"/>
          <a:srcRect l="0" r="0" t="1200" b="1200"/>
          <a:stretch/>
        </p:blipFill>
        <p:spPr>
          <a:xfrm>
            <a:off x="5193184" y="3837"/>
            <a:ext cx="629216" cy="614119"/>
          </a:xfrm>
          <a:prstGeom prst="rect">
            <a:avLst/>
          </a:prstGeom>
        </p:spPr>
      </p:pic>
      <p:pic>
        <p:nvPicPr>
          <p:cNvPr id="7" name="Image 1" descr="https://pitch-assets-ccb95893-de3f-4266-973c-20049231b248.s3.eu-west-1.amazonaws.com/36c916bb-5fdd-408e-9f6d-b9ca8a0ec4b6?pitch-bytes=9052&amp;pitch-content-type=image%2Fjpeg">    </p:cNvPr>
          <p:cNvPicPr>
            <a:picLocks noChangeAspect="1"/>
          </p:cNvPicPr>
          <p:nvPr/>
        </p:nvPicPr>
        <p:blipFill>
          <a:blip r:embed="rId2"/>
          <a:srcRect l="0" r="0" t="5818" b="27636"/>
          <a:stretch/>
        </p:blipFill>
        <p:spPr>
          <a:xfrm>
            <a:off x="7641452" y="-1431"/>
            <a:ext cx="622775" cy="622775"/>
          </a:xfrm>
          <a:prstGeom prst="rect">
            <a:avLst/>
          </a:prstGeom>
        </p:spPr>
      </p:pic>
      <p:sp>
        <p:nvSpPr>
          <p:cNvPr id="8" name="Text 2"/>
          <p:cNvSpPr/>
          <p:nvPr/>
        </p:nvSpPr>
        <p:spPr>
          <a:xfrm>
            <a:off x="4604609" y="619583"/>
            <a:ext cx="1800473" cy="198090"/>
          </a:xfrm>
          <a:prstGeom prst="rect">
            <a:avLst/>
          </a:prstGeom>
          <a:noFill/>
          <a:ln/>
        </p:spPr>
        <p:txBody>
          <a:bodyPr wrap="square" lIns="0" tIns="0" rIns="0" bIns="0" rtlCol="0" anchor="t"/>
          <a:lstStyle/>
          <a:p>
            <a:pPr algn="l">
              <a:lnSpc>
                <a:spcPts val="1560"/>
              </a:lnSpc>
            </a:pPr>
            <a:r>
              <a:rPr lang="en-US" sz="1200" b="1" spc="-24" kern="0" dirty="0">
                <a:solidFill>
                  <a:srgbClr val="09E395"/>
                </a:solidFill>
                <a:latin typeface="DM Sans" pitchFamily="34" charset="0"/>
                <a:ea typeface="DM Sans" pitchFamily="34" charset="-122"/>
                <a:cs typeface="DM Sans" pitchFamily="34" charset="-120"/>
              </a:rPr>
              <a:t>Raj- 35, Business Owner</a:t>
            </a:r>
            <a:endParaRPr lang="en-US" sz="1200" dirty="0"/>
          </a:p>
        </p:txBody>
      </p:sp>
      <p:sp>
        <p:nvSpPr>
          <p:cNvPr id="9" name="Text 3"/>
          <p:cNvSpPr/>
          <p:nvPr/>
        </p:nvSpPr>
        <p:spPr>
          <a:xfrm>
            <a:off x="6905261" y="622273"/>
            <a:ext cx="2095252" cy="198090"/>
          </a:xfrm>
          <a:prstGeom prst="rect">
            <a:avLst/>
          </a:prstGeom>
          <a:noFill/>
          <a:ln/>
        </p:spPr>
        <p:txBody>
          <a:bodyPr wrap="square" lIns="0" tIns="0" rIns="0" bIns="0" rtlCol="0" anchor="t"/>
          <a:lstStyle/>
          <a:p>
            <a:pPr algn="l">
              <a:lnSpc>
                <a:spcPts val="1560"/>
              </a:lnSpc>
            </a:pPr>
            <a:r>
              <a:rPr lang="en-US" sz="1200" b="1" spc="-24" kern="0" dirty="0">
                <a:solidFill>
                  <a:srgbClr val="09E395"/>
                </a:solidFill>
                <a:latin typeface="DM Sans" pitchFamily="34" charset="0"/>
                <a:ea typeface="DM Sans" pitchFamily="34" charset="-122"/>
                <a:cs typeface="DM Sans" pitchFamily="34" charset="-120"/>
              </a:rPr>
              <a:t>Ankit - 23, Recent Graduate</a:t>
            </a:r>
            <a:endParaRPr lang="en-US" sz="1200" dirty="0"/>
          </a:p>
        </p:txBody>
      </p:sp>
      <p:pic>
        <p:nvPicPr>
          <p:cNvPr id="10" name="Image 2" descr="https://pitch-assets-ccb95893-de3f-4266-973c-20049231b248.s3.eu-west-1.amazonaws.com/73c0e7bf-15d9-4623-ad7e-258c181ceeab?pitch-bytes=4823&amp;pitch-content-type=image%2Fjpeg">    </p:cNvPr>
          <p:cNvPicPr>
            <a:picLocks noChangeAspect="1"/>
          </p:cNvPicPr>
          <p:nvPr/>
        </p:nvPicPr>
        <p:blipFill>
          <a:blip r:embed="rId3"/>
          <a:srcRect l="11570" r="20248" t="0" b="0"/>
          <a:stretch/>
        </p:blipFill>
        <p:spPr>
          <a:xfrm>
            <a:off x="2604900" y="1881"/>
            <a:ext cx="629216" cy="614119"/>
          </a:xfrm>
          <a:prstGeom prst="rect">
            <a:avLst/>
          </a:prstGeom>
        </p:spPr>
      </p:pic>
      <p:sp>
        <p:nvSpPr>
          <p:cNvPr id="11" name="Text 4"/>
          <p:cNvSpPr/>
          <p:nvPr/>
        </p:nvSpPr>
        <p:spPr>
          <a:xfrm>
            <a:off x="1843675" y="618114"/>
            <a:ext cx="2149673" cy="198090"/>
          </a:xfrm>
          <a:prstGeom prst="rect">
            <a:avLst/>
          </a:prstGeom>
          <a:noFill/>
          <a:ln/>
        </p:spPr>
        <p:txBody>
          <a:bodyPr wrap="square" lIns="0" tIns="0" rIns="0" bIns="0" rtlCol="0" anchor="t"/>
          <a:lstStyle/>
          <a:p>
            <a:pPr algn="l">
              <a:lnSpc>
                <a:spcPts val="1560"/>
              </a:lnSpc>
            </a:pPr>
            <a:r>
              <a:rPr lang="en-US" sz="1200" b="1" spc="-24" kern="0" dirty="0">
                <a:solidFill>
                  <a:srgbClr val="09E395"/>
                </a:solidFill>
                <a:latin typeface="DM Sans" pitchFamily="34" charset="0"/>
                <a:ea typeface="DM Sans" pitchFamily="34" charset="-122"/>
                <a:cs typeface="DM Sans" pitchFamily="34" charset="-120"/>
              </a:rPr>
              <a:t>Riya- 26, Marketing Executive</a:t>
            </a:r>
            <a:endParaRPr lang="en-US" sz="1200" dirty="0"/>
          </a:p>
        </p:txBody>
      </p:sp>
      <p:sp>
        <p:nvSpPr>
          <p:cNvPr id="12" name="Text 5"/>
          <p:cNvSpPr/>
          <p:nvPr/>
        </p:nvSpPr>
        <p:spPr>
          <a:xfrm>
            <a:off x="3000498" y="50836"/>
            <a:ext cx="338419" cy="322103"/>
          </a:xfrm>
          <a:prstGeom prst="star5">
            <a:avLst/>
          </a:prstGeom>
          <a:solidFill>
            <a:srgbClr val="EBFD03"/>
          </a:solidFill>
          <a:ln w="21167">
            <a:solidFill>
              <a:srgbClr val="EBFD03"/>
            </a:solidFill>
          </a:ln>
        </p:spPr>
        <p:txBody>
          <a:bodyPr wrap="square" lIns="18801" tIns="38026" rIns="18801" bIns="38026" rtlCol="0" anchor="ctr"/>
          <a:lstStyle/>
          <a:p>
            <a:pPr algn="ctr">
              <a:lnSpc>
                <a:spcPts val="1500"/>
              </a:lnSpc>
            </a:pPr>
            <a:endParaRPr lang="en-US" sz="1200" dirty="0"/>
          </a:p>
        </p:txBody>
      </p:sp>
      <p:sp>
        <p:nvSpPr>
          <p:cNvPr id="13" name="Text 6"/>
          <p:cNvSpPr/>
          <p:nvPr/>
        </p:nvSpPr>
        <p:spPr>
          <a:xfrm>
            <a:off x="1949475" y="821383"/>
            <a:ext cx="1945134" cy="190500"/>
          </a:xfrm>
          <a:prstGeom prst="rect">
            <a:avLst/>
          </a:prstGeom>
          <a:noFill/>
          <a:ln/>
        </p:spPr>
        <p:txBody>
          <a:bodyPr wrap="none" lIns="0" tIns="0" rIns="0" bIns="0" rtlCol="0" anchor="t">
            <a:spAutoFit/>
          </a:bodyPr>
          <a:lstStyle/>
          <a:p>
            <a:pPr algn="l">
              <a:lnSpc>
                <a:spcPts val="1500"/>
              </a:lnSpc>
            </a:pPr>
            <a:r>
              <a:rPr lang="en-US" sz="1200" b="1" spc="-24" kern="0" dirty="0">
                <a:solidFill>
                  <a:srgbClr val="290ACA"/>
                </a:solidFill>
                <a:latin typeface="DM Sans" pitchFamily="34" charset="0"/>
                <a:ea typeface="DM Sans" pitchFamily="34" charset="-122"/>
                <a:cs typeface="DM Sans" pitchFamily="34" charset="-120"/>
              </a:rPr>
              <a:t>First-Time Loan Applicants</a:t>
            </a:r>
            <a:endParaRPr lang="en-US" sz="1200" dirty="0"/>
          </a:p>
        </p:txBody>
      </p:sp>
      <p:sp>
        <p:nvSpPr>
          <p:cNvPr id="14" name="Text 7"/>
          <p:cNvSpPr/>
          <p:nvPr/>
        </p:nvSpPr>
        <p:spPr>
          <a:xfrm>
            <a:off x="4786798" y="823237"/>
            <a:ext cx="1425525" cy="190500"/>
          </a:xfrm>
          <a:prstGeom prst="rect">
            <a:avLst/>
          </a:prstGeom>
          <a:noFill/>
          <a:ln/>
        </p:spPr>
        <p:txBody>
          <a:bodyPr wrap="none" lIns="0" tIns="0" rIns="0" bIns="0" rtlCol="0" anchor="t">
            <a:spAutoFit/>
          </a:bodyPr>
          <a:lstStyle/>
          <a:p>
            <a:pPr algn="l">
              <a:lnSpc>
                <a:spcPts val="1500"/>
              </a:lnSpc>
            </a:pPr>
            <a:r>
              <a:rPr lang="en-US" sz="1200" b="1" spc="-24" kern="0" dirty="0">
                <a:solidFill>
                  <a:srgbClr val="290ACA"/>
                </a:solidFill>
                <a:latin typeface="DM Sans" pitchFamily="34" charset="0"/>
                <a:ea typeface="DM Sans" pitchFamily="34" charset="-122"/>
                <a:cs typeface="DM Sans" pitchFamily="34" charset="-120"/>
              </a:rPr>
              <a:t>Frequent Borrowers</a:t>
            </a:r>
            <a:endParaRPr lang="en-US" sz="1200" dirty="0"/>
          </a:p>
        </p:txBody>
      </p:sp>
      <p:sp>
        <p:nvSpPr>
          <p:cNvPr id="15" name="Text 8"/>
          <p:cNvSpPr/>
          <p:nvPr/>
        </p:nvSpPr>
        <p:spPr>
          <a:xfrm>
            <a:off x="6871139" y="823237"/>
            <a:ext cx="2163713" cy="190500"/>
          </a:xfrm>
          <a:prstGeom prst="rect">
            <a:avLst/>
          </a:prstGeom>
          <a:noFill/>
          <a:ln/>
        </p:spPr>
        <p:txBody>
          <a:bodyPr wrap="square" lIns="0" tIns="0" rIns="0" bIns="0" rtlCol="0" anchor="t"/>
          <a:lstStyle/>
          <a:p>
            <a:pPr algn="l">
              <a:lnSpc>
                <a:spcPts val="1500"/>
              </a:lnSpc>
            </a:pPr>
            <a:r>
              <a:rPr lang="en-US" sz="1200" b="1" spc="-24" kern="0" dirty="0">
                <a:solidFill>
                  <a:srgbClr val="290ACA"/>
                </a:solidFill>
                <a:latin typeface="DM Sans" pitchFamily="34" charset="0"/>
                <a:ea typeface="DM Sans" pitchFamily="34" charset="-122"/>
                <a:cs typeface="DM Sans" pitchFamily="34" charset="-120"/>
              </a:rPr>
              <a:t>Students &amp; Recent Graduates</a:t>
            </a:r>
            <a:endParaRPr lang="en-US" sz="1200" dirty="0"/>
          </a:p>
        </p:txBody>
      </p:sp>
      <p:pic>
        <p:nvPicPr>
          <p:cNvPr id="16" name="Image 3" descr="https://pitch-assets-ccb95893-de3f-4266-973c-20049231b248.s3.eu-west-1.amazonaws.com/try-pitch-pdf-export-logo.svg">
            <a:hlinkClick r:id="rId6" tooltip=""/>
          </p:cNvPr>
          <p:cNvPicPr>
            <a:picLocks noChangeAspect="1"/>
          </p:cNvPicPr>
          <p:nvPr/>
        </p:nvPicPr>
        <p:blipFill>
          <a:blip r:embed="rId4">
            <a:extLst>
              <a:ext uri="{96DAC541-7B7A-43D3-8B79-37D633B846F1}">
                <asvg:svgBlip xmlns:asvg="http://schemas.microsoft.com/office/drawing/2016/SVG/main" r:embed="rId5"/>
              </a:ext>
            </a:extLst>
          </a:blip>
          <a:srcRect l="0" r="0" t="0" b="0"/>
          <a:stretch/>
        </p:blipFill>
        <p:spPr>
          <a:xfrm>
            <a:off x="136595" y="4803153"/>
            <a:ext cx="515221" cy="227303"/>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25</Slides>
  <Notes>25</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25</vt:i4>
      </vt:variant>
    </vt:vector>
  </HeadingPairs>
  <TitlesOfParts>
    <vt:vector size="28"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Spring Money</dc:title>
  <dc:subject>PptxGenJS Presentation</dc:subject>
  <dc:creator>Pitch Software GmbH</dc:creator>
  <cp:lastModifiedBy>Pitch Software GmbH</cp:lastModifiedBy>
  <cp:revision>1</cp:revision>
  <dcterms:created xsi:type="dcterms:W3CDTF">2024-06-08T04:46:18Z</dcterms:created>
  <dcterms:modified xsi:type="dcterms:W3CDTF">2024-06-08T04:46:18Z</dcterms:modified>
</cp:coreProperties>
</file>